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2"/>
  </p:notesMasterIdLst>
  <p:handoutMasterIdLst>
    <p:handoutMasterId r:id="rId63"/>
  </p:handoutMasterIdLst>
  <p:sldIdLst>
    <p:sldId id="301" r:id="rId3"/>
    <p:sldId id="305" r:id="rId4"/>
    <p:sldId id="307"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3" r:id="rId18"/>
    <p:sldId id="32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3" r:id="rId57"/>
    <p:sldId id="364" r:id="rId58"/>
    <p:sldId id="361" r:id="rId59"/>
    <p:sldId id="362" r:id="rId60"/>
    <p:sldId id="306" r:id="rId6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35" autoAdjust="0"/>
    <p:restoredTop sz="94364" autoAdjust="0"/>
  </p:normalViewPr>
  <p:slideViewPr>
    <p:cSldViewPr snapToGrid="0" snapToObjects="1">
      <p:cViewPr varScale="1">
        <p:scale>
          <a:sx n="70" d="100"/>
          <a:sy n="70" d="100"/>
        </p:scale>
        <p:origin x="99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830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1"/>
            <a:ext cx="8229600" cy="865908"/>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9728" y="2615359"/>
            <a:ext cx="8229600" cy="889841"/>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3"/>
          </p:nvPr>
        </p:nvSpPr>
        <p:spPr>
          <a:xfrm>
            <a:off x="459728" y="3668686"/>
            <a:ext cx="8232775" cy="982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4"/>
          </p:nvPr>
        </p:nvSpPr>
        <p:spPr>
          <a:xfrm>
            <a:off x="457200" y="4822145"/>
            <a:ext cx="8229600" cy="1016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39914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e + Caption+Table">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Content Placeholder 2"/>
          <p:cNvSpPr>
            <a:spLocks noGrp="1"/>
          </p:cNvSpPr>
          <p:nvPr>
            <p:ph sz="quarter" idx="13"/>
          </p:nvPr>
        </p:nvSpPr>
        <p:spPr>
          <a:xfrm>
            <a:off x="457200" y="1422400"/>
            <a:ext cx="8229600" cy="9731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14"/>
          </p:nvPr>
        </p:nvSpPr>
        <p:spPr>
          <a:xfrm>
            <a:off x="457200" y="3319463"/>
            <a:ext cx="8232128" cy="76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5693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70" r:id="rId3"/>
    <p:sldLayoutId id="2147483649" r:id="rId4"/>
    <p:sldLayoutId id="2147483668" r:id="rId5"/>
    <p:sldLayoutId id="2147483669" r:id="rId6"/>
    <p:sldLayoutId id="2147483651" r:id="rId7"/>
    <p:sldLayoutId id="2147483654" r:id="rId8"/>
    <p:sldLayoutId id="2147483655" r:id="rId9"/>
    <p:sldLayoutId id="2147483656" r:id="rId10"/>
    <p:sldLayoutId id="2147483667"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oleObject" Target="../embeddings/oleObject6.bin"/><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617374138"/>
              </p:ext>
            </p:extLst>
          </p:nvPr>
        </p:nvGraphicFramePr>
        <p:xfrm>
          <a:off x="1749060" y="350971"/>
          <a:ext cx="613006" cy="475302"/>
        </p:xfrm>
        <a:graphic>
          <a:graphicData uri="http://schemas.openxmlformats.org/presentationml/2006/ole">
            <mc:AlternateContent xmlns:mc="http://schemas.openxmlformats.org/markup-compatibility/2006">
              <mc:Choice xmlns:v="urn:schemas-microsoft-com:vml" Requires="v">
                <p:oleObj spid="_x0000_s1089"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49060" y="350971"/>
                        <a:ext cx="613006" cy="475302"/>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21</a:t>
            </a:r>
            <a:endParaRPr lang="en-US" b="1" dirty="0">
              <a:latin typeface="+mj-lt"/>
            </a:endParaRPr>
          </a:p>
        </p:txBody>
      </p:sp>
      <p:sp>
        <p:nvSpPr>
          <p:cNvPr id="5" name="Text Placeholder 4"/>
          <p:cNvSpPr>
            <a:spLocks noGrp="1"/>
          </p:cNvSpPr>
          <p:nvPr>
            <p:ph type="body" idx="3"/>
          </p:nvPr>
        </p:nvSpPr>
        <p:spPr>
          <a:xfrm>
            <a:off x="5029200" y="3114461"/>
            <a:ext cx="3657600" cy="1086603"/>
          </a:xfrm>
        </p:spPr>
        <p:txBody>
          <a:bodyPr/>
          <a:lstStyle/>
          <a:p>
            <a:pPr algn="ctr"/>
            <a:r>
              <a:rPr lang="en-IN" dirty="0">
                <a:latin typeface="+mn-lt"/>
              </a:rPr>
              <a:t>Generic Collections: Functional Programming with </a:t>
            </a:r>
            <a:r>
              <a:rPr lang="en-IN" dirty="0" smtClean="0">
                <a:latin typeface="+mn-lt"/>
              </a:rPr>
              <a:t>L</a:t>
            </a:r>
            <a:r>
              <a:rPr lang="en-IN" sz="100" dirty="0" smtClean="0">
                <a:latin typeface="+mn-lt"/>
              </a:rPr>
              <a:t> </a:t>
            </a:r>
            <a:r>
              <a:rPr lang="en-IN" dirty="0" smtClean="0">
                <a:latin typeface="+mn-lt"/>
              </a:rPr>
              <a:t>I</a:t>
            </a:r>
            <a:r>
              <a:rPr lang="en-IN" sz="100" dirty="0" smtClean="0">
                <a:latin typeface="+mn-lt"/>
              </a:rPr>
              <a:t> </a:t>
            </a:r>
            <a:r>
              <a:rPr lang="en-IN" dirty="0" smtClean="0">
                <a:latin typeface="+mn-lt"/>
              </a:rPr>
              <a:t>N</a:t>
            </a:r>
            <a:r>
              <a:rPr lang="en-IN" sz="100" dirty="0" smtClean="0">
                <a:latin typeface="+mn-lt"/>
              </a:rPr>
              <a:t> </a:t>
            </a:r>
            <a:r>
              <a:rPr lang="en-IN" dirty="0" smtClean="0">
                <a:latin typeface="+mn-lt"/>
              </a:rPr>
              <a:t>Q/P</a:t>
            </a:r>
            <a:r>
              <a:rPr lang="en-IN" sz="100" dirty="0" smtClean="0">
                <a:latin typeface="+mn-lt"/>
              </a:rPr>
              <a:t> </a:t>
            </a:r>
            <a:r>
              <a:rPr lang="en-IN" dirty="0" smtClean="0">
                <a:latin typeface="+mn-lt"/>
              </a:rPr>
              <a:t>L</a:t>
            </a:r>
            <a:r>
              <a:rPr lang="en-IN" sz="100" dirty="0" smtClean="0">
                <a:latin typeface="+mn-lt"/>
              </a:rPr>
              <a:t> </a:t>
            </a:r>
            <a:r>
              <a:rPr lang="en-IN" dirty="0" smtClean="0">
                <a:latin typeface="+mn-lt"/>
              </a:rPr>
              <a:t>I</a:t>
            </a:r>
            <a:r>
              <a:rPr lang="en-IN" sz="100" dirty="0" smtClean="0">
                <a:latin typeface="+mn-lt"/>
              </a:rPr>
              <a:t> </a:t>
            </a:r>
            <a:r>
              <a:rPr lang="en-IN" dirty="0" smtClean="0">
                <a:latin typeface="+mn-lt"/>
              </a:rPr>
              <a:t>N</a:t>
            </a:r>
            <a:r>
              <a:rPr lang="en-IN" sz="100" dirty="0" smtClean="0">
                <a:latin typeface="+mn-lt"/>
              </a:rPr>
              <a:t> </a:t>
            </a:r>
            <a:r>
              <a:rPr lang="en-IN" dirty="0" smtClean="0">
                <a:latin typeface="+mn-lt"/>
              </a:rPr>
              <a:t>Q</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dirty="0"/>
              <a:t>Figure 21.1 Some Common Generic Collection Interfaces </a:t>
            </a:r>
            <a:r>
              <a:rPr lang="en-IN" sz="2000" b="0" dirty="0" smtClean="0"/>
              <a:t>(2 </a:t>
            </a:r>
            <a:r>
              <a:rPr lang="en-IN" sz="2000" b="0" dirty="0"/>
              <a:t>of 2)</a:t>
            </a:r>
            <a:endParaRPr lang="en-IN" dirty="0"/>
          </a:p>
        </p:txBody>
      </p:sp>
      <p:graphicFrame>
        <p:nvGraphicFramePr>
          <p:cNvPr id="7" name="Table 6" descr="The table of some common generic collection interfaces. Row 3: interface, i list, left angled bracket, t, right angled bracket; description, an ordered collection that can be manipulated like an array. Provides a left bracket right bracket, operator, known as an indexer, for accessing elements with an i n t index. Also has methods for searching and modifying a collection, including add, remove, contains and index of. Row 4: interface, i dictionary, left angled bracket, k, comma, v, right angled bracket; description, a collection of values, indexed by an arbitrary, key object of type k. Provides an indexer [ ] for accessing elements by key and methods for modifying the collection example add, remove. I dictionary left angle bracket k, v right angle bracket property keys contains all the keys, and property values contains all the stored values."/>
          <p:cNvGraphicFramePr>
            <a:graphicFrameLocks noGrp="1"/>
          </p:cNvGraphicFramePr>
          <p:nvPr>
            <p:extLst>
              <p:ext uri="{D42A27DB-BD31-4B8C-83A1-F6EECF244321}">
                <p14:modId xmlns:p14="http://schemas.microsoft.com/office/powerpoint/2010/main" val="2813680927"/>
              </p:ext>
            </p:extLst>
          </p:nvPr>
        </p:nvGraphicFramePr>
        <p:xfrm>
          <a:off x="457200" y="1609031"/>
          <a:ext cx="7185546" cy="4114800"/>
        </p:xfrm>
        <a:graphic>
          <a:graphicData uri="http://schemas.openxmlformats.org/drawingml/2006/table">
            <a:tbl>
              <a:tblPr firstRow="1" bandRow="1">
                <a:tableStyleId>{40F9630F-82C1-40B7-BC3A-925EFCFF5E92}</a:tableStyleId>
              </a:tblPr>
              <a:tblGrid>
                <a:gridCol w="1956065">
                  <a:extLst>
                    <a:ext uri="{9D8B030D-6E8A-4147-A177-3AD203B41FA5}">
                      <a16:colId xmlns:a16="http://schemas.microsoft.com/office/drawing/2014/main" val="2993548163"/>
                    </a:ext>
                  </a:extLst>
                </a:gridCol>
                <a:gridCol w="5229481">
                  <a:extLst>
                    <a:ext uri="{9D8B030D-6E8A-4147-A177-3AD203B41FA5}">
                      <a16:colId xmlns:a16="http://schemas.microsoft.com/office/drawing/2014/main" val="4281475496"/>
                    </a:ext>
                  </a:extLst>
                </a:gridCol>
              </a:tblGrid>
              <a:tr h="219908">
                <a:tc>
                  <a:txBody>
                    <a:bodyPr/>
                    <a:lstStyle/>
                    <a:p>
                      <a:r>
                        <a:rPr lang="en-IN" sz="1800" b="1" i="0" u="none" strike="noStrike" cap="none" baseline="0" dirty="0" smtClean="0">
                          <a:solidFill>
                            <a:schemeClr val="dk1"/>
                          </a:solidFill>
                          <a:latin typeface="+mn-lt"/>
                          <a:ea typeface="Arial"/>
                          <a:cs typeface="Arial"/>
                          <a:sym typeface="Arial"/>
                        </a:rPr>
                        <a:t>Interface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i="0" u="none" strike="noStrike" cap="none" baseline="0" dirty="0" smtClean="0">
                          <a:solidFill>
                            <a:schemeClr val="dk1"/>
                          </a:solidFill>
                          <a:latin typeface="+mn-lt"/>
                          <a:ea typeface="Arial"/>
                          <a:cs typeface="Arial"/>
                          <a:sym typeface="Arial"/>
                        </a:rPr>
                        <a:t>Description</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860191"/>
                  </a:ext>
                </a:extLst>
              </a:tr>
              <a:tr h="879632">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IList</a:t>
                      </a:r>
                      <a:r>
                        <a:rPr lang="en-IN" sz="1800" b="0" i="0" u="none" strike="noStrike" cap="none" baseline="0" dirty="0" smtClean="0">
                          <a:solidFill>
                            <a:schemeClr val="dk1"/>
                          </a:solidFill>
                          <a:latin typeface="+mn-lt"/>
                          <a:ea typeface="Arial"/>
                          <a:cs typeface="Arial"/>
                          <a:sym typeface="Arial"/>
                        </a:rPr>
                        <a:t>&lt;T&gt;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An ordered collection that can be manipulated like an array. Provides a [  ] operator (known as an </a:t>
                      </a:r>
                      <a:r>
                        <a:rPr lang="en-IN" sz="1800" b="1" i="0" u="none" strike="noStrike" cap="none" baseline="0" dirty="0" smtClean="0">
                          <a:solidFill>
                            <a:schemeClr val="dk1"/>
                          </a:solidFill>
                          <a:latin typeface="+mn-lt"/>
                          <a:ea typeface="Arial"/>
                          <a:cs typeface="Arial"/>
                          <a:sym typeface="Arial"/>
                        </a:rPr>
                        <a:t>indexer</a:t>
                      </a:r>
                      <a:r>
                        <a:rPr lang="en-IN" sz="1800" b="0" i="0" u="none" strike="noStrike" cap="none" baseline="0" dirty="0" smtClean="0">
                          <a:solidFill>
                            <a:schemeClr val="dk1"/>
                          </a:solidFill>
                          <a:latin typeface="+mn-lt"/>
                          <a:ea typeface="Arial"/>
                          <a:cs typeface="Arial"/>
                          <a:sym typeface="Arial"/>
                        </a:rPr>
                        <a:t>) for accessing elements with an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int</a:t>
                      </a:r>
                      <a:r>
                        <a:rPr lang="en-IN" sz="1800" b="0" i="0" u="none" strike="noStrike" cap="none" baseline="0" dirty="0" smtClean="0">
                          <a:solidFill>
                            <a:schemeClr val="dk1"/>
                          </a:solidFill>
                          <a:latin typeface="+mn-lt"/>
                          <a:ea typeface="Arial"/>
                          <a:cs typeface="Arial"/>
                          <a:sym typeface="Arial"/>
                        </a:rPr>
                        <a:t> index. Also has methods for searching and modifying a collection, including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Add</a:t>
                      </a:r>
                      <a:r>
                        <a:rPr lang="en-IN" sz="18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Remove</a:t>
                      </a:r>
                      <a:r>
                        <a:rPr lang="en-IN" sz="18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Contains</a:t>
                      </a:r>
                      <a:r>
                        <a:rPr lang="en-IN" sz="1800" b="0" i="0" u="none" strike="noStrike" cap="none" baseline="0" dirty="0" smtClean="0">
                          <a:solidFill>
                            <a:schemeClr val="dk1"/>
                          </a:solidFill>
                          <a:latin typeface="+mn-lt"/>
                          <a:ea typeface="Arial"/>
                          <a:cs typeface="Arial"/>
                          <a:sym typeface="Arial"/>
                        </a:rPr>
                        <a:t> and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IndexOf</a:t>
                      </a:r>
                      <a:r>
                        <a:rPr lang="en-IN" sz="1800" b="0" i="0" u="none" strike="noStrike" cap="none" baseline="0" dirty="0" smtClean="0">
                          <a:solidFill>
                            <a:schemeClr val="dk1"/>
                          </a:solidFill>
                          <a:latin typeface="+mn-lt"/>
                          <a:ea typeface="Arial"/>
                          <a:cs typeface="Arial"/>
                          <a:sym typeface="Arial"/>
                        </a:rPr>
                        <a: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771808"/>
                  </a:ext>
                </a:extLst>
              </a:tr>
              <a:tr h="1044563">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800" b="0" i="0" u="none" strike="noStrike" cap="none" baseline="0" dirty="0" smtClean="0">
                          <a:solidFill>
                            <a:schemeClr val="dk1"/>
                          </a:solidFill>
                          <a:latin typeface="+mn-lt"/>
                          <a:ea typeface="Arial"/>
                          <a:cs typeface="Arial"/>
                          <a:sym typeface="Arial"/>
                        </a:rPr>
                        <a:t>&lt;K,V&gt;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A collection of values, indexed by an arbitrary “key” object of type K. Provides an indexer ([  ]) for accessing elements by key and methods for modifying the collection (e.g.,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Add</a:t>
                      </a:r>
                      <a:r>
                        <a:rPr lang="en-IN" sz="18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Remove</a:t>
                      </a:r>
                      <a:r>
                        <a:rPr lang="en-IN" sz="1800" b="0" i="0" u="none" strike="noStrike" cap="none" baseline="0" dirty="0" smtClean="0">
                          <a:solidFill>
                            <a:schemeClr val="dk1"/>
                          </a:solidFill>
                          <a:latin typeface="+mn-lt"/>
                          <a:ea typeface="Arial"/>
                          <a:cs typeface="Arial"/>
                          <a:sym typeface="Arial"/>
                        </a:rPr>
                        <a:t>).</a:t>
                      </a:r>
                      <a:r>
                        <a:rPr lang="en-IN" sz="1800" b="0" i="0" u="none" strike="noStrike" cap="none" baseline="0" dirty="0" smtClean="0">
                          <a:solidFill>
                            <a:schemeClr val="dk1"/>
                          </a:solidFill>
                          <a:latin typeface="+mn-lt"/>
                          <a:ea typeface="Arial"/>
                          <a:cs typeface="Consolas" panose="020B0609020204030204" pitchFamily="49" charset="0"/>
                          <a:sym typeface="Arial"/>
                        </a:rPr>
                        <a:t>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800" b="0" i="0" u="none" strike="noStrike" cap="none" baseline="0" dirty="0" smtClean="0">
                          <a:solidFill>
                            <a:schemeClr val="dk1"/>
                          </a:solidFill>
                          <a:latin typeface="+mn-lt"/>
                          <a:ea typeface="Arial"/>
                          <a:cs typeface="Arial"/>
                          <a:sym typeface="Arial"/>
                        </a:rPr>
                        <a:t>&lt;K,V&gt; property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Keys</a:t>
                      </a:r>
                      <a:r>
                        <a:rPr lang="en-IN" sz="1800" b="0" i="0" u="none" strike="noStrike" cap="none" baseline="0" dirty="0" smtClean="0">
                          <a:solidFill>
                            <a:schemeClr val="dk1"/>
                          </a:solidFill>
                          <a:latin typeface="+mn-lt"/>
                          <a:ea typeface="Arial"/>
                          <a:cs typeface="Arial"/>
                          <a:sym typeface="Arial"/>
                        </a:rPr>
                        <a:t> contains all the keys, and property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Values</a:t>
                      </a:r>
                      <a:r>
                        <a:rPr lang="en-IN" sz="1800" b="0" i="0" u="none" strike="noStrike" cap="none" baseline="0" dirty="0" smtClean="0">
                          <a:solidFill>
                            <a:schemeClr val="dk1"/>
                          </a:solidFill>
                          <a:latin typeface="+mn-lt"/>
                          <a:ea typeface="Arial"/>
                          <a:cs typeface="Arial"/>
                          <a:sym typeface="Arial"/>
                        </a:rPr>
                        <a:t> contains all the stored values.</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445599"/>
                  </a:ext>
                </a:extLst>
              </a:tr>
            </a:tbl>
          </a:graphicData>
        </a:graphic>
      </p:graphicFrame>
    </p:spTree>
    <p:extLst>
      <p:ext uri="{BB962C8B-B14F-4D97-AF65-F5344CB8AC3E}">
        <p14:creationId xmlns:p14="http://schemas.microsoft.com/office/powerpoint/2010/main" val="796412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21.2 Some .NET Framework Collection Classes </a:t>
            </a:r>
            <a:r>
              <a:rPr lang="en-IN" sz="2000" b="0" dirty="0" smtClean="0"/>
              <a:t>(1 of 4)</a:t>
            </a:r>
            <a:endParaRPr lang="en-IN" sz="2000" b="0" dirty="0"/>
          </a:p>
        </p:txBody>
      </p:sp>
      <p:sp>
        <p:nvSpPr>
          <p:cNvPr id="6" name="Text Placeholder 5"/>
          <p:cNvSpPr>
            <a:spLocks noGrp="1"/>
          </p:cNvSpPr>
          <p:nvPr>
            <p:ph type="body" idx="1"/>
          </p:nvPr>
        </p:nvSpPr>
        <p:spPr>
          <a:xfrm>
            <a:off x="457200" y="1600200"/>
            <a:ext cx="8229600" cy="399349"/>
          </a:xfrm>
        </p:spPr>
        <p:txBody>
          <a:bodyPr/>
          <a:lstStyle/>
          <a:p>
            <a:pPr marL="0" indent="0">
              <a:buNone/>
            </a:pPr>
            <a:r>
              <a:rPr lang="en-IN" sz="2400" b="1" dirty="0"/>
              <a:t>System namespace</a:t>
            </a:r>
            <a:endParaRPr lang="en-IN" sz="2400" dirty="0"/>
          </a:p>
          <a:p>
            <a:pPr marL="0" indent="0">
              <a:buNone/>
            </a:pPr>
            <a:endParaRPr lang="en-IN" sz="2400" dirty="0">
              <a:latin typeface="+mn-lt"/>
            </a:endParaRPr>
          </a:p>
        </p:txBody>
      </p:sp>
      <p:graphicFrame>
        <p:nvGraphicFramePr>
          <p:cNvPr id="7" name="Table 6" descr="The table displays some period, N E T framework collection classes. A table titled, some, period, N E T Framework collection classes. The table has 16 rows and 3 columns. The columns have the following headings from left to right, class, implements interface, and description. The row entries are as follows, Row 1: class, system name space array; implements interface, i list; description, the base class of all conventional arrays. See section 21.3."/>
          <p:cNvGraphicFramePr>
            <a:graphicFrameLocks noGrp="1"/>
          </p:cNvGraphicFramePr>
          <p:nvPr>
            <p:extLst>
              <p:ext uri="{D42A27DB-BD31-4B8C-83A1-F6EECF244321}">
                <p14:modId xmlns:p14="http://schemas.microsoft.com/office/powerpoint/2010/main" val="416904382"/>
              </p:ext>
            </p:extLst>
          </p:nvPr>
        </p:nvGraphicFramePr>
        <p:xfrm>
          <a:off x="556147" y="2196405"/>
          <a:ext cx="8045354" cy="1280160"/>
        </p:xfrm>
        <a:graphic>
          <a:graphicData uri="http://schemas.openxmlformats.org/drawingml/2006/table">
            <a:tbl>
              <a:tblPr firstRow="1" bandRow="1">
                <a:tableStyleId>{40F9630F-82C1-40B7-BC3A-925EFCFF5E92}</a:tableStyleId>
              </a:tblPr>
              <a:tblGrid>
                <a:gridCol w="2154766">
                  <a:extLst>
                    <a:ext uri="{9D8B030D-6E8A-4147-A177-3AD203B41FA5}">
                      <a16:colId xmlns:a16="http://schemas.microsoft.com/office/drawing/2014/main" val="3731964955"/>
                    </a:ext>
                  </a:extLst>
                </a:gridCol>
                <a:gridCol w="2508337">
                  <a:extLst>
                    <a:ext uri="{9D8B030D-6E8A-4147-A177-3AD203B41FA5}">
                      <a16:colId xmlns:a16="http://schemas.microsoft.com/office/drawing/2014/main" val="1945906826"/>
                    </a:ext>
                  </a:extLst>
                </a:gridCol>
                <a:gridCol w="3382251">
                  <a:extLst>
                    <a:ext uri="{9D8B030D-6E8A-4147-A177-3AD203B41FA5}">
                      <a16:colId xmlns:a16="http://schemas.microsoft.com/office/drawing/2014/main" val="1156094468"/>
                    </a:ext>
                  </a:extLst>
                </a:gridCol>
              </a:tblGrid>
              <a:tr h="0">
                <a:tc>
                  <a:txBody>
                    <a:bodyPr/>
                    <a:lstStyle/>
                    <a:p>
                      <a:r>
                        <a:rPr lang="en-IN" sz="1800" b="1" i="0" u="none" strike="noStrike" cap="none" baseline="0" dirty="0" smtClean="0">
                          <a:solidFill>
                            <a:schemeClr val="dk1"/>
                          </a:solidFill>
                          <a:latin typeface="+mn-lt"/>
                          <a:ea typeface="Arial"/>
                          <a:cs typeface="Arial"/>
                          <a:sym typeface="Aria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i="0" u="none" strike="noStrike" cap="none" baseline="0" dirty="0" smtClean="0">
                          <a:solidFill>
                            <a:schemeClr val="dk1"/>
                          </a:solidFill>
                          <a:latin typeface="+mn-lt"/>
                          <a:ea typeface="Arial"/>
                          <a:cs typeface="Arial"/>
                          <a:sym typeface="Arial"/>
                        </a:rPr>
                        <a:t>Implements interface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baseline="0" dirty="0" smtClean="0">
                          <a:solidFill>
                            <a:schemeClr val="dk1"/>
                          </a:solidFill>
                          <a:latin typeface="+mn-lt"/>
                          <a:ea typeface="Arial"/>
                          <a:cs typeface="Arial"/>
                          <a:sym typeface="Arial"/>
                        </a:rPr>
                        <a:t>Description</a:t>
                      </a:r>
                      <a:endParaRPr lang="en-IN" sz="1800" b="1"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5274660"/>
                  </a:ext>
                </a:extLst>
              </a:tr>
              <a:tr h="358812">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Array</a:t>
                      </a:r>
                      <a:endParaRPr lang="en-IN"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IList</a:t>
                      </a:r>
                      <a:endParaRPr lang="en-IN"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The base class of all conventional arrays. See</a:t>
                      </a:r>
                    </a:p>
                    <a:p>
                      <a:r>
                        <a:rPr lang="en-IN" sz="1800" b="0" i="0" u="none" strike="noStrike" cap="none" baseline="0" dirty="0" smtClean="0">
                          <a:solidFill>
                            <a:schemeClr val="dk1"/>
                          </a:solidFill>
                          <a:latin typeface="+mn-lt"/>
                          <a:ea typeface="Arial"/>
                          <a:cs typeface="Arial"/>
                          <a:sym typeface="Arial"/>
                        </a:rPr>
                        <a:t>Section 21.3.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990804"/>
                  </a:ext>
                </a:extLst>
              </a:tr>
            </a:tbl>
          </a:graphicData>
        </a:graphic>
      </p:graphicFrame>
      <p:sp>
        <p:nvSpPr>
          <p:cNvPr id="5" name="Content Placeholder 4"/>
          <p:cNvSpPr>
            <a:spLocks noGrp="1"/>
          </p:cNvSpPr>
          <p:nvPr>
            <p:ph type="body" idx="2"/>
          </p:nvPr>
        </p:nvSpPr>
        <p:spPr>
          <a:xfrm>
            <a:off x="457200" y="3561345"/>
            <a:ext cx="8229600" cy="455038"/>
          </a:xfrm>
        </p:spPr>
        <p:txBody>
          <a:bodyPr/>
          <a:lstStyle/>
          <a:p>
            <a:pPr marL="0" indent="0">
              <a:buNone/>
            </a:pPr>
            <a:r>
              <a:rPr lang="en-IN" sz="2400" b="1" dirty="0">
                <a:latin typeface="+mn-lt"/>
              </a:rPr>
              <a:t>System.Collections.Generic namespace</a:t>
            </a:r>
          </a:p>
        </p:txBody>
      </p:sp>
      <p:graphicFrame>
        <p:nvGraphicFramePr>
          <p:cNvPr id="8" name="Table 7" descr="2: class, system, period, collections, period, generic name space; implements interface; description. Row 3: class, dictionary, left angled bracket, k, v, right angled bracket; implements interface, i dictionary, left angled bracket, k, v, right angled bracket; description, a generic, unordered collection of key, value pairs that can be accessed rapidly by key. See section 17.9.2. Row 4: class, linked list, left angled bracket, t, right angled bracket; implements interface, i collection, left angled bracket, t, right angled bracket; description, a generic doubly linked list. See section 21.5."/>
          <p:cNvGraphicFramePr>
            <a:graphicFrameLocks noGrp="1"/>
          </p:cNvGraphicFramePr>
          <p:nvPr>
            <p:extLst>
              <p:ext uri="{D42A27DB-BD31-4B8C-83A1-F6EECF244321}">
                <p14:modId xmlns:p14="http://schemas.microsoft.com/office/powerpoint/2010/main" val="1456889120"/>
              </p:ext>
            </p:extLst>
          </p:nvPr>
        </p:nvGraphicFramePr>
        <p:xfrm>
          <a:off x="515204" y="4128459"/>
          <a:ext cx="8113593" cy="2194560"/>
        </p:xfrm>
        <a:graphic>
          <a:graphicData uri="http://schemas.openxmlformats.org/drawingml/2006/table">
            <a:tbl>
              <a:tblPr firstRow="1" bandRow="1">
                <a:tableStyleId>{40F9630F-82C1-40B7-BC3A-925EFCFF5E92}</a:tableStyleId>
              </a:tblPr>
              <a:tblGrid>
                <a:gridCol w="2173043">
                  <a:extLst>
                    <a:ext uri="{9D8B030D-6E8A-4147-A177-3AD203B41FA5}">
                      <a16:colId xmlns:a16="http://schemas.microsoft.com/office/drawing/2014/main" val="3731964955"/>
                    </a:ext>
                  </a:extLst>
                </a:gridCol>
                <a:gridCol w="2569978">
                  <a:extLst>
                    <a:ext uri="{9D8B030D-6E8A-4147-A177-3AD203B41FA5}">
                      <a16:colId xmlns:a16="http://schemas.microsoft.com/office/drawing/2014/main" val="1945906826"/>
                    </a:ext>
                  </a:extLst>
                </a:gridCol>
                <a:gridCol w="3370572">
                  <a:extLst>
                    <a:ext uri="{9D8B030D-6E8A-4147-A177-3AD203B41FA5}">
                      <a16:colId xmlns:a16="http://schemas.microsoft.com/office/drawing/2014/main" val="1156094468"/>
                    </a:ext>
                  </a:extLst>
                </a:gridCol>
              </a:tblGrid>
              <a:tr h="167183">
                <a:tc>
                  <a:txBody>
                    <a:bodyPr/>
                    <a:lstStyle/>
                    <a:p>
                      <a:r>
                        <a:rPr lang="en-IN" sz="1800" b="1" i="0" u="none" strike="noStrike" cap="none" baseline="0" dirty="0" smtClean="0">
                          <a:solidFill>
                            <a:schemeClr val="dk1"/>
                          </a:solidFill>
                          <a:latin typeface="+mn-lt"/>
                          <a:ea typeface="Arial"/>
                          <a:cs typeface="Arial"/>
                          <a:sym typeface="Aria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i="0" u="none" strike="noStrike" cap="none" baseline="0" dirty="0" smtClean="0">
                          <a:solidFill>
                            <a:schemeClr val="dk1"/>
                          </a:solidFill>
                          <a:latin typeface="+mn-lt"/>
                          <a:ea typeface="Arial"/>
                          <a:cs typeface="Arial"/>
                          <a:sym typeface="Arial"/>
                        </a:rPr>
                        <a:t>Implements interface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baseline="0" dirty="0" smtClean="0">
                          <a:solidFill>
                            <a:schemeClr val="dk1"/>
                          </a:solidFill>
                          <a:latin typeface="+mn-lt"/>
                          <a:ea typeface="Arial"/>
                          <a:cs typeface="Arial"/>
                          <a:sym typeface="Arial"/>
                        </a:rPr>
                        <a:t>Description</a:t>
                      </a:r>
                      <a:endParaRPr lang="en-IN" sz="1800" b="1"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5274660"/>
                  </a:ext>
                </a:extLst>
              </a:tr>
              <a:tr h="543345">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Dictionary</a:t>
                      </a:r>
                      <a:r>
                        <a:rPr lang="en-IN" sz="1800" b="0" i="0" u="none" strike="noStrike" cap="none" baseline="0" dirty="0" smtClean="0">
                          <a:solidFill>
                            <a:schemeClr val="dk1"/>
                          </a:solidFill>
                          <a:latin typeface="+mn-lt"/>
                          <a:ea typeface="Arial"/>
                          <a:cs typeface="Arial"/>
                          <a:sym typeface="Arial"/>
                        </a:rPr>
                        <a:t>&lt;K, V&gt;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800" b="0" i="0" u="none" strike="noStrike" cap="none" baseline="0" dirty="0" smtClean="0">
                          <a:solidFill>
                            <a:schemeClr val="dk1"/>
                          </a:solidFill>
                          <a:latin typeface="+mn-lt"/>
                          <a:ea typeface="Arial"/>
                          <a:cs typeface="Arial"/>
                          <a:sym typeface="Arial"/>
                        </a:rPr>
                        <a:t>&lt;K, V&gt;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A generic, unordered collection of key–value pairs that can be accessed rapidly by key. See Section 17.9.2.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990804"/>
                  </a:ext>
                </a:extLst>
              </a:tr>
              <a:tr h="292571">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LinkedList</a:t>
                      </a:r>
                      <a:r>
                        <a:rPr lang="en-IN" sz="1800" b="0" i="0" u="none" strike="noStrike" cap="none" baseline="0" dirty="0" smtClean="0">
                          <a:solidFill>
                            <a:schemeClr val="dk1"/>
                          </a:solidFill>
                          <a:latin typeface="+mn-lt"/>
                          <a:ea typeface="Arial"/>
                          <a:cs typeface="Arial"/>
                          <a:sym typeface="Arial"/>
                        </a:rPr>
                        <a:t>&lt;T&gt;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r>
                        <a:rPr lang="en-IN" sz="1800" b="0" i="0" u="none" strike="noStrike" cap="none" baseline="0" dirty="0" smtClean="0">
                          <a:solidFill>
                            <a:schemeClr val="dk1"/>
                          </a:solidFill>
                          <a:latin typeface="+mn-lt"/>
                          <a:ea typeface="Arial"/>
                          <a:cs typeface="Arial"/>
                          <a:sym typeface="Arial"/>
                        </a:rPr>
                        <a:t>&lt;T&gt;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A generic doubly linked list. See Section 21.5.</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89881"/>
                  </a:ext>
                </a:extLst>
              </a:tr>
            </a:tbl>
          </a:graphicData>
        </a:graphic>
      </p:graphicFrame>
    </p:spTree>
    <p:extLst>
      <p:ext uri="{BB962C8B-B14F-4D97-AF65-F5344CB8AC3E}">
        <p14:creationId xmlns:p14="http://schemas.microsoft.com/office/powerpoint/2010/main" val="2924906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21.2 Some .NET Framework Collection Classes </a:t>
            </a:r>
            <a:r>
              <a:rPr lang="en-IN" sz="2000" b="0" dirty="0" smtClean="0"/>
              <a:t>(2 </a:t>
            </a:r>
            <a:r>
              <a:rPr lang="en-IN" sz="2000" b="0" dirty="0"/>
              <a:t>of 4)</a:t>
            </a:r>
            <a:endParaRPr lang="en-IN" dirty="0"/>
          </a:p>
        </p:txBody>
      </p:sp>
      <p:graphicFrame>
        <p:nvGraphicFramePr>
          <p:cNvPr id="5" name="Table 4" descr="Row 5: class, list, left angled bracket, t, right angled bracket; implements interface, i list, left angled bracket, t, right angled bracket; description, a generic array-based list. See section 9.4.The table displays some period, N E T framework collection classes. Row 6: class, queue, left angled bracket, t, right angled bracket; implements interface, i collection, left angled bracket, t, right angled bracket; description, a generic first in, first, out, f i f o, collection. See section 19.6 for information on queues. Row 7: class, sorted dictionary, left angled bracket, k, v, right angled bracket; implements interface, i dictionary, left angled bracket, k, v, right angled bracket; description, a dictionary that sorts the data by the keys in a binary tree, period. See section 21.4, period. Row 8: class, sorted list, left angled bracket, k, v, right angled bracket; implements interface, i dictionary, left angled bracket, k, v, right angled bracket; description, similar to a sorted dictionary, but uses arrays internally. If the data already exists and is sorted before insertion in a collection, then inserting in a sorted list is faster than a sorted dictionary. If the data is not sorted, insertion in a sorted dictionary is faster."/>
          <p:cNvGraphicFramePr>
            <a:graphicFrameLocks noGrp="1"/>
          </p:cNvGraphicFramePr>
          <p:nvPr>
            <p:extLst>
              <p:ext uri="{D42A27DB-BD31-4B8C-83A1-F6EECF244321}">
                <p14:modId xmlns:p14="http://schemas.microsoft.com/office/powerpoint/2010/main" val="1557408101"/>
              </p:ext>
            </p:extLst>
          </p:nvPr>
        </p:nvGraphicFramePr>
        <p:xfrm>
          <a:off x="561560" y="1620804"/>
          <a:ext cx="8022883" cy="4358640"/>
        </p:xfrm>
        <a:graphic>
          <a:graphicData uri="http://schemas.openxmlformats.org/drawingml/2006/table">
            <a:tbl>
              <a:tblPr firstRow="1" bandRow="1">
                <a:tableStyleId>{40F9630F-82C1-40B7-BC3A-925EFCFF5E92}</a:tableStyleId>
              </a:tblPr>
              <a:tblGrid>
                <a:gridCol w="1943485">
                  <a:extLst>
                    <a:ext uri="{9D8B030D-6E8A-4147-A177-3AD203B41FA5}">
                      <a16:colId xmlns:a16="http://schemas.microsoft.com/office/drawing/2014/main" val="3731964955"/>
                    </a:ext>
                  </a:extLst>
                </a:gridCol>
                <a:gridCol w="2218571">
                  <a:extLst>
                    <a:ext uri="{9D8B030D-6E8A-4147-A177-3AD203B41FA5}">
                      <a16:colId xmlns:a16="http://schemas.microsoft.com/office/drawing/2014/main" val="1945906826"/>
                    </a:ext>
                  </a:extLst>
                </a:gridCol>
                <a:gridCol w="3860827">
                  <a:extLst>
                    <a:ext uri="{9D8B030D-6E8A-4147-A177-3AD203B41FA5}">
                      <a16:colId xmlns:a16="http://schemas.microsoft.com/office/drawing/2014/main" val="1156094468"/>
                    </a:ext>
                  </a:extLst>
                </a:gridCol>
              </a:tblGrid>
              <a:tr h="233314">
                <a:tc>
                  <a:txBody>
                    <a:bodyPr/>
                    <a:lstStyle/>
                    <a:p>
                      <a:r>
                        <a:rPr lang="en-IN" sz="1600" b="1" i="0" u="none" strike="noStrike" cap="none" baseline="0" dirty="0" smtClean="0">
                          <a:solidFill>
                            <a:schemeClr val="dk1"/>
                          </a:solidFill>
                          <a:latin typeface="+mn-lt"/>
                          <a:ea typeface="Arial"/>
                          <a:cs typeface="Arial"/>
                          <a:sym typeface="Aria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i="0" u="none" strike="noStrike" cap="none" baseline="0" dirty="0" smtClean="0">
                          <a:solidFill>
                            <a:schemeClr val="dk1"/>
                          </a:solidFill>
                          <a:latin typeface="+mn-lt"/>
                          <a:ea typeface="Arial"/>
                          <a:cs typeface="Arial"/>
                          <a:sym typeface="Arial"/>
                        </a:rPr>
                        <a:t>Implements interface</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i="0" u="none" strike="noStrike" cap="none" baseline="0" dirty="0" smtClean="0">
                          <a:solidFill>
                            <a:schemeClr val="dk1"/>
                          </a:solidFill>
                          <a:latin typeface="+mn-lt"/>
                          <a:ea typeface="Arial"/>
                          <a:cs typeface="Arial"/>
                          <a:sym typeface="Arial"/>
                        </a:rPr>
                        <a:t>Description</a:t>
                      </a:r>
                      <a:endParaRPr lang="en-IN" sz="1600" b="1"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5274660"/>
                  </a:ext>
                </a:extLst>
              </a:tr>
              <a:tr h="402997">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IList</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A generic array-based list. See Section 9.4.</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990804"/>
                  </a:ext>
                </a:extLst>
              </a:tr>
              <a:tr h="572680">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Queue</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A generic first-in, first-out (F</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I</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F</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O) collection. See </a:t>
                      </a:r>
                      <a:r>
                        <a:rPr lang="fr-FR" sz="1600" b="0" i="0" u="none" strike="noStrike" cap="none" baseline="0" dirty="0" smtClean="0">
                          <a:solidFill>
                            <a:schemeClr val="dk1"/>
                          </a:solidFill>
                          <a:latin typeface="+mn-lt"/>
                          <a:ea typeface="Arial"/>
                          <a:cs typeface="Arial"/>
                          <a:sym typeface="Arial"/>
                        </a:rPr>
                        <a:t>Section 19.6 for information on queues.</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89881"/>
                  </a:ext>
                </a:extLst>
              </a:tr>
              <a:tr h="402997">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SortedDictionary</a:t>
                      </a:r>
                      <a:r>
                        <a:rPr lang="en-IN" sz="1600" b="0" i="0" u="none" strike="noStrike" cap="none" baseline="0" dirty="0" smtClean="0">
                          <a:solidFill>
                            <a:schemeClr val="dk1"/>
                          </a:solidFill>
                          <a:latin typeface="+mn-lt"/>
                          <a:ea typeface="Arial"/>
                          <a:cs typeface="Arial"/>
                          <a:sym typeface="Arial"/>
                        </a:rPr>
                        <a:t>&lt;K, V&gt;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600" b="0" i="0" u="none" strike="noStrike" cap="none" baseline="0" dirty="0" smtClean="0">
                          <a:solidFill>
                            <a:schemeClr val="dk1"/>
                          </a:solidFill>
                          <a:latin typeface="+mn-lt"/>
                          <a:ea typeface="Arial"/>
                          <a:cs typeface="Arial"/>
                          <a:sym typeface="Arial"/>
                        </a:rPr>
                        <a:t>&lt;K, V&gt;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Dictionary</a:t>
                      </a:r>
                      <a:r>
                        <a:rPr lang="en-IN" sz="1600" b="0" i="0" u="none" strike="noStrike" cap="none" baseline="0" dirty="0" smtClean="0">
                          <a:solidFill>
                            <a:schemeClr val="dk1"/>
                          </a:solidFill>
                          <a:latin typeface="+mn-lt"/>
                          <a:ea typeface="Arial"/>
                          <a:cs typeface="Arial"/>
                          <a:sym typeface="Arial"/>
                        </a:rPr>
                        <a:t> that sorts the data by the keys in a binary tree. See Section 21.4.</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576060"/>
                  </a:ext>
                </a:extLst>
              </a:tr>
              <a:tr h="1421095">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SortedList</a:t>
                      </a:r>
                      <a:r>
                        <a:rPr lang="en-IN" sz="1600" b="0" i="0" u="none" strike="noStrike" cap="none" baseline="0" dirty="0" smtClean="0">
                          <a:solidFill>
                            <a:schemeClr val="dk1"/>
                          </a:solidFill>
                          <a:latin typeface="+mn-lt"/>
                          <a:ea typeface="Arial"/>
                          <a:cs typeface="Arial"/>
                          <a:sym typeface="Arial"/>
                        </a:rPr>
                        <a:t>&lt;K, V&gt;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600" b="0" i="0" u="none" strike="noStrike" cap="none" baseline="0" dirty="0" smtClean="0">
                          <a:solidFill>
                            <a:schemeClr val="dk1"/>
                          </a:solidFill>
                          <a:latin typeface="+mn-lt"/>
                          <a:ea typeface="Arial"/>
                          <a:cs typeface="Arial"/>
                          <a:sym typeface="Arial"/>
                        </a:rPr>
                        <a:t>&lt;K, V&gt;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Similar to 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SortedDictionary</a:t>
                      </a:r>
                      <a:r>
                        <a:rPr lang="en-IN" sz="1600" b="0" i="0" u="none" strike="noStrike" cap="none" baseline="0" dirty="0" smtClean="0">
                          <a:solidFill>
                            <a:schemeClr val="dk1"/>
                          </a:solidFill>
                          <a:latin typeface="+mn-lt"/>
                          <a:ea typeface="Arial"/>
                          <a:cs typeface="Arial"/>
                          <a:sym typeface="Arial"/>
                        </a:rPr>
                        <a:t>, but uses arrays internally. If the data already exists and is sorted before insertion in a collection, then inserting in 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SortedList</a:t>
                      </a:r>
                      <a:r>
                        <a:rPr lang="en-IN" sz="1600" b="0" i="0" u="none" strike="noStrike" cap="none" baseline="0" dirty="0" smtClean="0">
                          <a:solidFill>
                            <a:schemeClr val="dk1"/>
                          </a:solidFill>
                          <a:latin typeface="+mn-lt"/>
                          <a:ea typeface="Arial"/>
                          <a:cs typeface="Arial"/>
                          <a:sym typeface="Arial"/>
                        </a:rPr>
                        <a:t> is faster than 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SortedDictionary</a:t>
                      </a:r>
                      <a:r>
                        <a:rPr lang="en-IN" sz="1600" b="0" i="0" u="none" strike="noStrike" cap="none" baseline="0" dirty="0" smtClean="0">
                          <a:solidFill>
                            <a:schemeClr val="dk1"/>
                          </a:solidFill>
                          <a:latin typeface="+mn-lt"/>
                          <a:ea typeface="Arial"/>
                          <a:cs typeface="Arial"/>
                          <a:sym typeface="Arial"/>
                        </a:rPr>
                        <a:t>. If the data is not sorted, insertion in 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SortedDictionary</a:t>
                      </a:r>
                      <a:r>
                        <a:rPr lang="en-IN" sz="1600" b="0" i="0" u="none" strike="noStrike" cap="none" baseline="0" dirty="0" smtClean="0">
                          <a:solidFill>
                            <a:schemeClr val="dk1"/>
                          </a:solidFill>
                          <a:latin typeface="+mn-lt"/>
                          <a:ea typeface="Arial"/>
                          <a:cs typeface="Arial"/>
                          <a:sym typeface="Arial"/>
                        </a:rPr>
                        <a:t> is faster.</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782045"/>
                  </a:ext>
                </a:extLst>
              </a:tr>
            </a:tbl>
          </a:graphicData>
        </a:graphic>
      </p:graphicFrame>
    </p:spTree>
    <p:extLst>
      <p:ext uri="{BB962C8B-B14F-4D97-AF65-F5344CB8AC3E}">
        <p14:creationId xmlns:p14="http://schemas.microsoft.com/office/powerpoint/2010/main" val="301574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ctr"/>
          <a:lstStyle/>
          <a:p>
            <a:r>
              <a:rPr lang="en-IN" dirty="0"/>
              <a:t>Figure 21.2 Some .NET Framework Collection Classes </a:t>
            </a:r>
            <a:r>
              <a:rPr lang="en-IN" sz="2000" b="0" dirty="0" smtClean="0"/>
              <a:t>(3 </a:t>
            </a:r>
            <a:r>
              <a:rPr lang="en-IN" sz="2000" b="0" dirty="0"/>
              <a:t>of 4)</a:t>
            </a:r>
            <a:endParaRPr lang="en-IN" dirty="0"/>
          </a:p>
        </p:txBody>
      </p:sp>
      <p:graphicFrame>
        <p:nvGraphicFramePr>
          <p:cNvPr id="6" name="Table 5" descr="The table displays some period, N E T framework collection classes. Row 9: class, stack, left angled bracket, t, right angled bracket; implements interface, i collection, left angled bracket, t, right angled bracket; description, a generic last-in, first, out, l i f o, collection. See section 19.5 for information on stacks. Row 10: class, legacy collections of the system, period, collections name space; implements interface; description. Row 11: class, array list; implements interface, i list; description, mimics conventional arrays, but will grow or shrink as needed to accommodate the number of elements. Section 9.4.Row 12: class, bit array; implements interface, i collection; description, a memory-efficient array of bits in which each bit’s 0 or 1 value represents the bool value false or true. Exercise 21.14 asks you to use a bit array to implement the sieve of Eratosthenes algorithm for finding prime numbers."/>
          <p:cNvGraphicFramePr>
            <a:graphicFrameLocks noGrp="1"/>
          </p:cNvGraphicFramePr>
          <p:nvPr>
            <p:extLst>
              <p:ext uri="{D42A27DB-BD31-4B8C-83A1-F6EECF244321}">
                <p14:modId xmlns:p14="http://schemas.microsoft.com/office/powerpoint/2010/main" val="887776361"/>
              </p:ext>
            </p:extLst>
          </p:nvPr>
        </p:nvGraphicFramePr>
        <p:xfrm>
          <a:off x="559558" y="1778132"/>
          <a:ext cx="8037790" cy="914400"/>
        </p:xfrm>
        <a:graphic>
          <a:graphicData uri="http://schemas.openxmlformats.org/drawingml/2006/table">
            <a:tbl>
              <a:tblPr firstRow="1" bandRow="1">
                <a:tableStyleId>{40F9630F-82C1-40B7-BC3A-925EFCFF5E92}</a:tableStyleId>
              </a:tblPr>
              <a:tblGrid>
                <a:gridCol w="1323833">
                  <a:extLst>
                    <a:ext uri="{9D8B030D-6E8A-4147-A177-3AD203B41FA5}">
                      <a16:colId xmlns:a16="http://schemas.microsoft.com/office/drawing/2014/main" val="3731964955"/>
                    </a:ext>
                  </a:extLst>
                </a:gridCol>
                <a:gridCol w="2511188">
                  <a:extLst>
                    <a:ext uri="{9D8B030D-6E8A-4147-A177-3AD203B41FA5}">
                      <a16:colId xmlns:a16="http://schemas.microsoft.com/office/drawing/2014/main" val="1945906826"/>
                    </a:ext>
                  </a:extLst>
                </a:gridCol>
                <a:gridCol w="4202769">
                  <a:extLst>
                    <a:ext uri="{9D8B030D-6E8A-4147-A177-3AD203B41FA5}">
                      <a16:colId xmlns:a16="http://schemas.microsoft.com/office/drawing/2014/main" val="1156094468"/>
                    </a:ext>
                  </a:extLst>
                </a:gridCol>
              </a:tblGrid>
              <a:tr h="192447">
                <a:tc>
                  <a:txBody>
                    <a:bodyPr/>
                    <a:lstStyle/>
                    <a:p>
                      <a:r>
                        <a:rPr lang="en-IN" sz="1600" b="1" i="0" u="none" strike="noStrike" cap="none" baseline="0" dirty="0" smtClean="0">
                          <a:solidFill>
                            <a:schemeClr val="dk1"/>
                          </a:solidFill>
                          <a:latin typeface="+mn-lt"/>
                          <a:ea typeface="Arial"/>
                          <a:cs typeface="Arial"/>
                          <a:sym typeface="Aria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i="0" u="none" strike="noStrike" cap="none" baseline="0" dirty="0" smtClean="0">
                          <a:solidFill>
                            <a:schemeClr val="dk1"/>
                          </a:solidFill>
                          <a:latin typeface="+mn-lt"/>
                          <a:ea typeface="Arial"/>
                          <a:cs typeface="Arial"/>
                          <a:sym typeface="Arial"/>
                        </a:rPr>
                        <a:t>Implements interface</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i="0" u="none" strike="noStrike" cap="none" baseline="0" dirty="0" smtClean="0">
                          <a:solidFill>
                            <a:schemeClr val="dk1"/>
                          </a:solidFill>
                          <a:latin typeface="+mn-lt"/>
                          <a:ea typeface="Arial"/>
                          <a:cs typeface="Arial"/>
                          <a:sym typeface="Arial"/>
                        </a:rPr>
                        <a:t>Description</a:t>
                      </a:r>
                      <a:endParaRPr lang="en-IN" sz="1600" b="1"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5274660"/>
                  </a:ext>
                </a:extLst>
              </a:tr>
              <a:tr h="472370">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Stack</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r>
                        <a:rPr lang="en-IN" sz="1600" b="0" i="0" u="none" strike="noStrike" cap="none" baseline="0" dirty="0" smtClean="0">
                          <a:solidFill>
                            <a:schemeClr val="dk1"/>
                          </a:solidFill>
                          <a:latin typeface="+mn-lt"/>
                          <a:ea typeface="Arial"/>
                          <a:cs typeface="Arial"/>
                          <a:sym typeface="Arial"/>
                        </a:rPr>
                        <a:t>&lt;T&gt;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A generic last-in, first-out (L</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I</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F</a:t>
                      </a:r>
                      <a:r>
                        <a:rPr lang="en-IN" sz="100" b="0" i="0" u="none" strike="noStrike" cap="none" baseline="0" dirty="0" smtClean="0">
                          <a:solidFill>
                            <a:schemeClr val="dk1"/>
                          </a:solidFill>
                          <a:latin typeface="+mn-lt"/>
                          <a:ea typeface="Arial"/>
                          <a:cs typeface="Arial"/>
                          <a:sym typeface="Arial"/>
                        </a:rPr>
                        <a:t> </a:t>
                      </a:r>
                      <a:r>
                        <a:rPr lang="en-IN" sz="1600" b="0" i="0" u="none" strike="noStrike" cap="none" baseline="0" dirty="0" smtClean="0">
                          <a:solidFill>
                            <a:schemeClr val="dk1"/>
                          </a:solidFill>
                          <a:latin typeface="+mn-lt"/>
                          <a:ea typeface="Arial"/>
                          <a:cs typeface="Arial"/>
                          <a:sym typeface="Arial"/>
                        </a:rPr>
                        <a:t>O) collection. See Section 19.5 for information on stacks.</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990804"/>
                  </a:ext>
                </a:extLst>
              </a:tr>
            </a:tbl>
          </a:graphicData>
        </a:graphic>
      </p:graphicFrame>
      <p:sp>
        <p:nvSpPr>
          <p:cNvPr id="3" name="Content Placeholder 2"/>
          <p:cNvSpPr>
            <a:spLocks noGrp="1"/>
          </p:cNvSpPr>
          <p:nvPr>
            <p:ph type="body" idx="1"/>
          </p:nvPr>
        </p:nvSpPr>
        <p:spPr>
          <a:xfrm>
            <a:off x="457200" y="2874758"/>
            <a:ext cx="8229600" cy="441647"/>
          </a:xfrm>
        </p:spPr>
        <p:txBody>
          <a:bodyPr/>
          <a:lstStyle/>
          <a:p>
            <a:pPr marL="0" indent="0">
              <a:buNone/>
            </a:pPr>
            <a:r>
              <a:rPr lang="en-IN" sz="2000" b="1" dirty="0"/>
              <a:t>Legacy collections of the System.Collections namespace</a:t>
            </a:r>
          </a:p>
        </p:txBody>
      </p:sp>
      <p:graphicFrame>
        <p:nvGraphicFramePr>
          <p:cNvPr id="5" name="Table 4" descr="The table displays some period, N E T framework collection classes. Row 9: class, stack, left angled bracket, t, right angled bracket; implements interface, i collection, left angled bracket, t, right angled bracket; description, a generic last-in, first, out, l i f o, collection. See section 19.5 for information on stacks. Row 10: class, legacy collections of the system, period, collections name space; implements interface; description. Row 11: class, array list; implements interface, i list; description, mimics conventional arrays, but will grow or shrink as needed to accommodate the number of elements. Section 9.4.Row 12: class, bit array; implements interface, i collection; description, a memory-efficient array of bits in which each bit’s 0 or 1 value represents the bool value false or true. Exercise 21.14 asks you to use a bit array to implement the sieve of Eratosthenes algorithm for finding prime numbers."/>
          <p:cNvGraphicFramePr>
            <a:graphicFrameLocks noGrp="1"/>
          </p:cNvGraphicFramePr>
          <p:nvPr>
            <p:extLst>
              <p:ext uri="{D42A27DB-BD31-4B8C-83A1-F6EECF244321}">
                <p14:modId xmlns:p14="http://schemas.microsoft.com/office/powerpoint/2010/main" val="3170580229"/>
              </p:ext>
            </p:extLst>
          </p:nvPr>
        </p:nvGraphicFramePr>
        <p:xfrm>
          <a:off x="559558" y="3562024"/>
          <a:ext cx="8037790" cy="2712720"/>
        </p:xfrm>
        <a:graphic>
          <a:graphicData uri="http://schemas.openxmlformats.org/drawingml/2006/table">
            <a:tbl>
              <a:tblPr firstRow="1" bandRow="1">
                <a:tableStyleId>{40F9630F-82C1-40B7-BC3A-925EFCFF5E92}</a:tableStyleId>
              </a:tblPr>
              <a:tblGrid>
                <a:gridCol w="1323833">
                  <a:extLst>
                    <a:ext uri="{9D8B030D-6E8A-4147-A177-3AD203B41FA5}">
                      <a16:colId xmlns:a16="http://schemas.microsoft.com/office/drawing/2014/main" val="3731964955"/>
                    </a:ext>
                  </a:extLst>
                </a:gridCol>
                <a:gridCol w="2497540">
                  <a:extLst>
                    <a:ext uri="{9D8B030D-6E8A-4147-A177-3AD203B41FA5}">
                      <a16:colId xmlns:a16="http://schemas.microsoft.com/office/drawing/2014/main" val="1945906826"/>
                    </a:ext>
                  </a:extLst>
                </a:gridCol>
                <a:gridCol w="4216417">
                  <a:extLst>
                    <a:ext uri="{9D8B030D-6E8A-4147-A177-3AD203B41FA5}">
                      <a16:colId xmlns:a16="http://schemas.microsoft.com/office/drawing/2014/main" val="1156094468"/>
                    </a:ext>
                  </a:extLst>
                </a:gridCol>
              </a:tblGrid>
              <a:tr h="234471">
                <a:tc>
                  <a:txBody>
                    <a:bodyPr/>
                    <a:lstStyle/>
                    <a:p>
                      <a:r>
                        <a:rPr lang="en-IN" sz="1600" b="1" i="0" u="none" strike="noStrike" cap="none" baseline="0" dirty="0" smtClean="0">
                          <a:solidFill>
                            <a:schemeClr val="dk1"/>
                          </a:solidFill>
                          <a:latin typeface="+mn-lt"/>
                          <a:ea typeface="Arial"/>
                          <a:cs typeface="Arial"/>
                          <a:sym typeface="Aria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1" i="0" u="none" strike="noStrike" cap="none" baseline="0" dirty="0" smtClean="0">
                          <a:solidFill>
                            <a:schemeClr val="dk1"/>
                          </a:solidFill>
                          <a:latin typeface="+mn-lt"/>
                          <a:ea typeface="Arial"/>
                          <a:cs typeface="Arial"/>
                          <a:sym typeface="Arial"/>
                        </a:rPr>
                        <a:t>Implements interface</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i="0" u="none" strike="noStrike" cap="none" baseline="0" dirty="0" smtClean="0">
                          <a:solidFill>
                            <a:schemeClr val="dk1"/>
                          </a:solidFill>
                          <a:latin typeface="+mn-lt"/>
                          <a:ea typeface="Arial"/>
                          <a:cs typeface="Arial"/>
                          <a:sym typeface="Arial"/>
                        </a:rPr>
                        <a:t>Description</a:t>
                      </a:r>
                      <a:endParaRPr lang="en-IN" sz="1600" b="1"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5274660"/>
                  </a:ext>
                </a:extLst>
              </a:tr>
              <a:tr h="575519">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ArrayList</a:t>
                      </a:r>
                      <a:endParaRPr lang="en-IN"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IList</a:t>
                      </a:r>
                      <a:endParaRPr lang="en-IN"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Mimics conventional arrays, but will grow or shrink as needed to accommodate the number of elements.</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89881"/>
                  </a:ext>
                </a:extLst>
              </a:tr>
              <a:tr h="1087091">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BitArray</a:t>
                      </a:r>
                      <a:endParaRPr lang="en-IN"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endParaRPr lang="en-IN"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b="0" i="0" u="none" strike="noStrike" cap="none" baseline="0" dirty="0" smtClean="0">
                          <a:solidFill>
                            <a:schemeClr val="dk1"/>
                          </a:solidFill>
                          <a:latin typeface="+mn-lt"/>
                          <a:ea typeface="Arial"/>
                          <a:cs typeface="Arial"/>
                          <a:sym typeface="Arial"/>
                        </a:rPr>
                        <a:t>A memory-efficient array of bits in which each bit’s 0 or 1 value represents the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bool</a:t>
                      </a:r>
                      <a:r>
                        <a:rPr lang="en-IN" sz="1600" b="0" i="0" u="none" strike="noStrike" cap="none" baseline="0" dirty="0" smtClean="0">
                          <a:solidFill>
                            <a:schemeClr val="dk1"/>
                          </a:solidFill>
                          <a:latin typeface="+mn-lt"/>
                          <a:ea typeface="Arial"/>
                          <a:cs typeface="Arial"/>
                          <a:sym typeface="Arial"/>
                        </a:rPr>
                        <a:t> value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IN" sz="1600" b="0" i="0" u="none" strike="noStrike" cap="none" baseline="0" dirty="0" smtClean="0">
                          <a:solidFill>
                            <a:schemeClr val="dk1"/>
                          </a:solidFill>
                          <a:latin typeface="+mn-lt"/>
                          <a:ea typeface="Arial"/>
                          <a:cs typeface="Arial"/>
                          <a:sym typeface="Arial"/>
                        </a:rPr>
                        <a:t> or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IN" sz="1600" b="0" i="0" u="none" strike="noStrike" cap="none" baseline="0" dirty="0" smtClean="0">
                          <a:solidFill>
                            <a:schemeClr val="dk1"/>
                          </a:solidFill>
                          <a:latin typeface="+mn-lt"/>
                          <a:ea typeface="Arial"/>
                          <a:cs typeface="Arial"/>
                          <a:sym typeface="Arial"/>
                        </a:rPr>
                        <a:t>. Exercise 21.14 asks you to use a </a:t>
                      </a:r>
                      <a:r>
                        <a:rPr lang="en-IN"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BitArray</a:t>
                      </a:r>
                      <a:r>
                        <a:rPr lang="en-IN" sz="1600" b="0" i="0" u="none" strike="noStrike" cap="none" baseline="0" dirty="0" smtClean="0">
                          <a:solidFill>
                            <a:schemeClr val="dk1"/>
                          </a:solidFill>
                          <a:latin typeface="+mn-lt"/>
                          <a:ea typeface="Arial"/>
                          <a:cs typeface="Arial"/>
                          <a:sym typeface="Arial"/>
                        </a:rPr>
                        <a:t> to implement the Sieve of Eratosthenes algorithm for finding prime numbers.</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576060"/>
                  </a:ext>
                </a:extLst>
              </a:tr>
            </a:tbl>
          </a:graphicData>
        </a:graphic>
      </p:graphicFrame>
    </p:spTree>
    <p:extLst>
      <p:ext uri="{BB962C8B-B14F-4D97-AF65-F5344CB8AC3E}">
        <p14:creationId xmlns:p14="http://schemas.microsoft.com/office/powerpoint/2010/main" val="405478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21.2 Some .NET Framework Collection Classes </a:t>
            </a:r>
            <a:r>
              <a:rPr lang="en-IN" sz="2000" b="0" dirty="0" smtClean="0"/>
              <a:t>(4 </a:t>
            </a:r>
            <a:r>
              <a:rPr lang="en-IN" sz="2000" b="0" dirty="0"/>
              <a:t>of 4)</a:t>
            </a:r>
            <a:endParaRPr lang="en-IN" dirty="0"/>
          </a:p>
        </p:txBody>
      </p:sp>
      <p:graphicFrame>
        <p:nvGraphicFramePr>
          <p:cNvPr id="7" name="Table 6" descr="The table displays some period, N E T framework collection classes. Row 13: class, hash table; implements interface, i dictionary; description, an unordered collection of key, value pairs that can be accessed rapidly by key. Row 14: class, queue; implements interface, i collection; description, a first, in, first, out, f i f o, collection. See section 19.6 for information on queues. Row 15: class, sorted list; implements interface, i dictionary; description, a collection of key, value pairs that are sorted by key and can be accessed either by key or by index. Row 16: class, stack; implements interface, i collection; description, a last, in, first, out, l i f o, collection. See section 19.5 for information on stacks."/>
          <p:cNvGraphicFramePr>
            <a:graphicFrameLocks noGrp="1"/>
          </p:cNvGraphicFramePr>
          <p:nvPr>
            <p:extLst>
              <p:ext uri="{D42A27DB-BD31-4B8C-83A1-F6EECF244321}">
                <p14:modId xmlns:p14="http://schemas.microsoft.com/office/powerpoint/2010/main" val="492842593"/>
              </p:ext>
            </p:extLst>
          </p:nvPr>
        </p:nvGraphicFramePr>
        <p:xfrm>
          <a:off x="716507" y="1851438"/>
          <a:ext cx="7710986" cy="3474720"/>
        </p:xfrm>
        <a:graphic>
          <a:graphicData uri="http://schemas.openxmlformats.org/drawingml/2006/table">
            <a:tbl>
              <a:tblPr firstRow="1" bandRow="1">
                <a:tableStyleId>{5940675A-B579-460E-94D1-54222C63F5DA}</a:tableStyleId>
              </a:tblPr>
              <a:tblGrid>
                <a:gridCol w="1327389">
                  <a:extLst>
                    <a:ext uri="{9D8B030D-6E8A-4147-A177-3AD203B41FA5}">
                      <a16:colId xmlns:a16="http://schemas.microsoft.com/office/drawing/2014/main" val="3270104354"/>
                    </a:ext>
                  </a:extLst>
                </a:gridCol>
                <a:gridCol w="1712831">
                  <a:extLst>
                    <a:ext uri="{9D8B030D-6E8A-4147-A177-3AD203B41FA5}">
                      <a16:colId xmlns:a16="http://schemas.microsoft.com/office/drawing/2014/main" val="1680904419"/>
                    </a:ext>
                  </a:extLst>
                </a:gridCol>
                <a:gridCol w="4670766">
                  <a:extLst>
                    <a:ext uri="{9D8B030D-6E8A-4147-A177-3AD203B41FA5}">
                      <a16:colId xmlns:a16="http://schemas.microsoft.com/office/drawing/2014/main" val="2779703516"/>
                    </a:ext>
                  </a:extLst>
                </a:gridCol>
              </a:tblGrid>
              <a:tr h="156183">
                <a:tc>
                  <a:txBody>
                    <a:bodyPr/>
                    <a:lstStyle/>
                    <a:p>
                      <a:r>
                        <a:rPr lang="en-IN" sz="1800" b="1" i="0" u="none" strike="noStrike" cap="none" baseline="0" dirty="0" smtClean="0">
                          <a:solidFill>
                            <a:schemeClr val="dk1"/>
                          </a:solidFill>
                          <a:latin typeface="+mn-lt"/>
                          <a:ea typeface="Arial"/>
                          <a:cs typeface="Arial"/>
                          <a:sym typeface="Arial"/>
                        </a:rPr>
                        <a:t>Class</a:t>
                      </a:r>
                    </a:p>
                  </a:txBody>
                  <a:tcPr/>
                </a:tc>
                <a:tc>
                  <a:txBody>
                    <a:bodyPr/>
                    <a:lstStyle/>
                    <a:p>
                      <a:r>
                        <a:rPr lang="en-IN" sz="1800" b="1" i="0" u="none" strike="noStrike" cap="none" baseline="0" dirty="0" smtClean="0">
                          <a:solidFill>
                            <a:schemeClr val="dk1"/>
                          </a:solidFill>
                          <a:latin typeface="+mn-lt"/>
                          <a:ea typeface="Arial"/>
                          <a:cs typeface="Arial"/>
                          <a:sym typeface="Arial"/>
                        </a:rPr>
                        <a:t>Implements interface</a:t>
                      </a:r>
                      <a:endParaRPr lang="en-IN" sz="1800" b="1"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baseline="0" dirty="0" smtClean="0">
                          <a:solidFill>
                            <a:schemeClr val="dk1"/>
                          </a:solidFill>
                          <a:latin typeface="+mn-lt"/>
                          <a:ea typeface="Arial"/>
                          <a:cs typeface="Arial"/>
                          <a:sym typeface="Arial"/>
                        </a:rPr>
                        <a:t>Description</a:t>
                      </a:r>
                      <a:endParaRPr lang="en-IN" sz="1800" b="1" dirty="0" smtClean="0">
                        <a:latin typeface="+mn-lt"/>
                      </a:endParaRPr>
                    </a:p>
                  </a:txBody>
                  <a:tcPr/>
                </a:tc>
                <a:extLst>
                  <a:ext uri="{0D108BD9-81ED-4DB2-BD59-A6C34878D82A}">
                    <a16:rowId xmlns:a16="http://schemas.microsoft.com/office/drawing/2014/main" val="3026723081"/>
                  </a:ext>
                </a:extLst>
              </a:tr>
              <a:tr h="223119">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Hashtable</a:t>
                      </a:r>
                      <a:endParaRPr lang="en-IN" sz="1800" dirty="0">
                        <a:latin typeface="Consolas" panose="020B0609020204030204" pitchFamily="49" charset="0"/>
                        <a:cs typeface="Consolas" panose="020B0609020204030204" pitchFamily="49" charset="0"/>
                      </a:endParaRPr>
                    </a:p>
                  </a:txBody>
                  <a:tcPr/>
                </a:tc>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endParaRPr lang="en-IN" sz="1800" dirty="0">
                        <a:latin typeface="Consolas" panose="020B0609020204030204" pitchFamily="49" charset="0"/>
                        <a:cs typeface="Consolas" panose="020B0609020204030204" pitchFamily="49" charset="0"/>
                      </a:endParaRPr>
                    </a:p>
                  </a:txBody>
                  <a:tcPr/>
                </a:tc>
                <a:tc>
                  <a:txBody>
                    <a:bodyPr/>
                    <a:lstStyle/>
                    <a:p>
                      <a:r>
                        <a:rPr lang="en-IN" sz="1800" b="0" i="0" u="none" strike="noStrike" cap="none" baseline="0" dirty="0" smtClean="0">
                          <a:solidFill>
                            <a:schemeClr val="dk1"/>
                          </a:solidFill>
                          <a:latin typeface="+mn-lt"/>
                          <a:ea typeface="Arial"/>
                          <a:cs typeface="Arial"/>
                          <a:sym typeface="Arial"/>
                        </a:rPr>
                        <a:t>An unordered collection of key–value pairs that can be accessed rapidly by key.</a:t>
                      </a:r>
                      <a:endParaRPr lang="en-IN" sz="1800" dirty="0">
                        <a:latin typeface="+mn-lt"/>
                      </a:endParaRPr>
                    </a:p>
                  </a:txBody>
                  <a:tcPr/>
                </a:tc>
                <a:extLst>
                  <a:ext uri="{0D108BD9-81ED-4DB2-BD59-A6C34878D82A}">
                    <a16:rowId xmlns:a16="http://schemas.microsoft.com/office/drawing/2014/main" val="1865777289"/>
                  </a:ext>
                </a:extLst>
              </a:tr>
              <a:tr h="223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Queue</a:t>
                      </a:r>
                      <a:endParaRPr lang="en-IN" sz="1800" dirty="0">
                        <a:latin typeface="Consolas" panose="020B0609020204030204" pitchFamily="49" charset="0"/>
                        <a:cs typeface="Consolas" panose="020B06090202040302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endParaRPr lang="en-IN" sz="1800" dirty="0" smtClean="0">
                        <a:latin typeface="Consolas" panose="020B0609020204030204" pitchFamily="49" charset="0"/>
                        <a:cs typeface="Consolas" panose="020B06090202040302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mn-lt"/>
                          <a:ea typeface="Arial"/>
                          <a:cs typeface="Arial"/>
                          <a:sym typeface="Arial"/>
                        </a:rPr>
                        <a:t>A first-in, first-out (F</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I</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F</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O) collection. See </a:t>
                      </a:r>
                      <a:r>
                        <a:rPr lang="fr-FR" sz="1800" b="0" i="0" u="none" strike="noStrike" cap="none" baseline="0" dirty="0" smtClean="0">
                          <a:solidFill>
                            <a:schemeClr val="dk1"/>
                          </a:solidFill>
                          <a:latin typeface="+mn-lt"/>
                          <a:ea typeface="Arial"/>
                          <a:cs typeface="Arial"/>
                          <a:sym typeface="Arial"/>
                        </a:rPr>
                        <a:t>Section 19.6 for information on queues.</a:t>
                      </a:r>
                      <a:endParaRPr lang="en-IN" sz="1800" dirty="0" smtClean="0">
                        <a:latin typeface="+mn-lt"/>
                      </a:endParaRPr>
                    </a:p>
                  </a:txBody>
                  <a:tcPr/>
                </a:tc>
                <a:extLst>
                  <a:ext uri="{0D108BD9-81ED-4DB2-BD59-A6C34878D82A}">
                    <a16:rowId xmlns:a16="http://schemas.microsoft.com/office/drawing/2014/main" val="3001452444"/>
                  </a:ext>
                </a:extLst>
              </a:tr>
              <a:tr h="223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SortedList</a:t>
                      </a:r>
                      <a:endParaRPr lang="en-IN" sz="1800" dirty="0">
                        <a:latin typeface="Consolas" panose="020B0609020204030204" pitchFamily="49" charset="0"/>
                        <a:cs typeface="Consolas" panose="020B06090202040302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endParaRPr lang="en-IN" sz="1800" dirty="0">
                        <a:latin typeface="Consolas" panose="020B0609020204030204" pitchFamily="49" charset="0"/>
                        <a:cs typeface="Consolas" panose="020B0609020204030204" pitchFamily="49" charset="0"/>
                      </a:endParaRPr>
                    </a:p>
                  </a:txBody>
                  <a:tcPr/>
                </a:tc>
                <a:tc>
                  <a:txBody>
                    <a:bodyPr/>
                    <a:lstStyle/>
                    <a:p>
                      <a:r>
                        <a:rPr lang="en-IN" sz="1800" b="0" i="0" u="none" strike="noStrike" cap="none" baseline="0" dirty="0" smtClean="0">
                          <a:solidFill>
                            <a:schemeClr val="dk1"/>
                          </a:solidFill>
                          <a:latin typeface="+mn-lt"/>
                          <a:ea typeface="Arial"/>
                          <a:cs typeface="Arial"/>
                          <a:sym typeface="Arial"/>
                        </a:rPr>
                        <a:t>A collection of key–value pairs that are sorted by key and can be accessed either by key or by index.</a:t>
                      </a:r>
                      <a:endParaRPr lang="en-IN" sz="1800" dirty="0"/>
                    </a:p>
                  </a:txBody>
                  <a:tcPr/>
                </a:tc>
                <a:extLst>
                  <a:ext uri="{0D108BD9-81ED-4DB2-BD59-A6C34878D82A}">
                    <a16:rowId xmlns:a16="http://schemas.microsoft.com/office/drawing/2014/main" val="1534504902"/>
                  </a:ext>
                </a:extLst>
              </a:tr>
              <a:tr h="223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Stack</a:t>
                      </a:r>
                      <a:endParaRPr lang="en-IN" sz="1800" dirty="0" smtClean="0">
                        <a:latin typeface="Consolas" panose="020B0609020204030204" pitchFamily="49" charset="0"/>
                        <a:cs typeface="Consolas" panose="020B06090202040302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endParaRPr lang="en-IN" sz="1800" dirty="0" smtClean="0">
                        <a:latin typeface="Consolas" panose="020B0609020204030204" pitchFamily="49" charset="0"/>
                        <a:cs typeface="Consolas" panose="020B0609020204030204" pitchFamily="49" charset="0"/>
                      </a:endParaRPr>
                    </a:p>
                  </a:txBody>
                  <a:tcPr/>
                </a:tc>
                <a:tc>
                  <a:txBody>
                    <a:bodyPr/>
                    <a:lstStyle/>
                    <a:p>
                      <a:r>
                        <a:rPr lang="en-IN" sz="1800" b="0" i="0" u="none" strike="noStrike" cap="none" baseline="0" dirty="0" smtClean="0">
                          <a:solidFill>
                            <a:schemeClr val="dk1"/>
                          </a:solidFill>
                          <a:latin typeface="+mn-lt"/>
                          <a:ea typeface="Arial"/>
                          <a:cs typeface="Arial"/>
                          <a:sym typeface="Arial"/>
                        </a:rPr>
                        <a:t>A last-in, first-out (L</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I</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F</a:t>
                      </a:r>
                      <a:r>
                        <a:rPr lang="en-IN" sz="100" b="0" i="0" u="none" strike="noStrike" cap="none" baseline="0" dirty="0" smtClean="0">
                          <a:solidFill>
                            <a:schemeClr val="dk1"/>
                          </a:solidFill>
                          <a:latin typeface="+mn-lt"/>
                          <a:ea typeface="Arial"/>
                          <a:cs typeface="Arial"/>
                          <a:sym typeface="Arial"/>
                        </a:rPr>
                        <a:t> </a:t>
                      </a:r>
                      <a:r>
                        <a:rPr lang="en-IN" sz="1800" b="0" i="0" u="none" strike="noStrike" cap="none" baseline="0" dirty="0" smtClean="0">
                          <a:solidFill>
                            <a:schemeClr val="dk1"/>
                          </a:solidFill>
                          <a:latin typeface="+mn-lt"/>
                          <a:ea typeface="Arial"/>
                          <a:cs typeface="Arial"/>
                          <a:sym typeface="Arial"/>
                        </a:rPr>
                        <a:t>O) collection. See Section 19.5 for information on stacks.</a:t>
                      </a:r>
                      <a:endParaRPr lang="en-IN" sz="1800" dirty="0"/>
                    </a:p>
                  </a:txBody>
                  <a:tcPr/>
                </a:tc>
                <a:extLst>
                  <a:ext uri="{0D108BD9-81ED-4DB2-BD59-A6C34878D82A}">
                    <a16:rowId xmlns:a16="http://schemas.microsoft.com/office/drawing/2014/main" val="4204807908"/>
                  </a:ext>
                </a:extLst>
              </a:tr>
            </a:tbl>
          </a:graphicData>
        </a:graphic>
      </p:graphicFrame>
    </p:spTree>
    <p:extLst>
      <p:ext uri="{BB962C8B-B14F-4D97-AF65-F5344CB8AC3E}">
        <p14:creationId xmlns:p14="http://schemas.microsoft.com/office/powerpoint/2010/main" val="1767843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lstStyle/>
          <a:p>
            <a:r>
              <a:rPr lang="en-IN" dirty="0"/>
              <a:t>Figure 21.3 </a:t>
            </a:r>
            <a:r>
              <a:rPr lang="en-IN" dirty="0">
                <a:latin typeface="Consolas" panose="020B0609020204030204" pitchFamily="49" charset="0"/>
              </a:rPr>
              <a:t>Array</a:t>
            </a:r>
            <a:r>
              <a:rPr lang="en-IN" dirty="0"/>
              <a:t> Class </a:t>
            </a:r>
            <a:r>
              <a:rPr lang="en-IN" dirty="0" smtClean="0">
                <a:latin typeface="Consolas" panose="020B0609020204030204" pitchFamily="49" charset="0"/>
              </a:rPr>
              <a:t>static</a:t>
            </a:r>
            <a:r>
              <a:rPr lang="en-IN" dirty="0" smtClean="0"/>
              <a:t> </a:t>
            </a:r>
            <a:r>
              <a:rPr lang="en-IN" dirty="0"/>
              <a:t>Methods for Common Array </a:t>
            </a:r>
            <a:r>
              <a:rPr lang="en-IN" dirty="0" smtClean="0"/>
              <a:t>Manipulations </a:t>
            </a:r>
            <a:r>
              <a:rPr lang="en-IN" sz="2000" b="0" dirty="0" smtClean="0"/>
              <a:t>(1 of 5)</a:t>
            </a:r>
            <a:endParaRPr lang="en-IN" sz="2000" b="0" dirty="0"/>
          </a:p>
        </p:txBody>
      </p:sp>
      <p:pic>
        <p:nvPicPr>
          <p:cNvPr id="8" name="Picture 7" descr="The program code displays array class static methods for common array manipulations. Line 1: forward slash, forward slash, f i g period 21.3, colon, using array, period, c s. Line 2: forward slash, forward slash, array class static methods for common array manipulations, period. Line 3: using system, semicolon. Line 4: using static system, period, array, semicolon. Line 5: using system, period, collections, semicolon. Line 6: blank. Line 7: forward slash, forward slash, demonstrate algorithms of class array. Line 8: class using array. Line 9: left brace. Line 10, indented once: private static i n t, left bracket, right bracket, i n t values, =, left brace, 1, comma, 2, comma, 3, comma, 4, comma, 5, comma, 6, right brace, semicolon. Line 11, indented once: private static double, left bracket, right bracket, double values, =, left brace, 8. 4, comma, 9. 3, comma, 0. 2, comma, 7. 9, comma, 3. 4, right brace, semicolon. Line 12, indented once: private static i n t, left bracket, right bracket, i n t values copy, semicolon. Line 13: blank. Line 14, indented once: forward slash, forward slash, method main demonstrates class array, apostrophe, s methods. Line 15, indented once: static void main, left parenthesis, right parenthesis. Line 16, indented once: left brace. Line 17, indented twice: i n t values copy, =, new i n t, left bracket, i n t values, period, length, right bracket, semicolon, forward slash, forward slash, defaults to zeroes. Line 18, indented twice: blank. Line 19, indented twice: console, period, write line, left parenthesis, open quotes, initial array values, colon, back slash, n, close quotes, right parenthesis, semicolon. Line 20, indented twice: print arrays, left parenthesis, right parenthesis, semicolon, forward slash, forward slash, output initial array contents.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598094"/>
            <a:ext cx="7798198" cy="4410566"/>
          </a:xfrm>
          <a:prstGeom prst="rect">
            <a:avLst/>
          </a:prstGeom>
        </p:spPr>
      </p:pic>
    </p:spTree>
    <p:extLst>
      <p:ext uri="{BB962C8B-B14F-4D97-AF65-F5344CB8AC3E}">
        <p14:creationId xmlns:p14="http://schemas.microsoft.com/office/powerpoint/2010/main" val="301471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457200" y="228600"/>
            <a:ext cx="8229600" cy="1066799"/>
          </a:xfrm>
        </p:spPr>
        <p:txBody>
          <a:bodyPr anchor="ctr"/>
          <a:lstStyle/>
          <a:p>
            <a:r>
              <a:rPr lang="en-IN" dirty="0"/>
              <a:t>Figure 21.3 </a:t>
            </a:r>
            <a:r>
              <a:rPr lang="en-IN" dirty="0">
                <a:latin typeface="Consolas" panose="020B0609020204030204" pitchFamily="49" charset="0"/>
              </a:rPr>
              <a:t>Array</a:t>
            </a:r>
            <a:r>
              <a:rPr lang="en-IN" dirty="0"/>
              <a:t> Class </a:t>
            </a:r>
            <a:r>
              <a:rPr lang="en-IN" dirty="0" smtClean="0">
                <a:latin typeface="Consolas" panose="020B0609020204030204" pitchFamily="49" charset="0"/>
              </a:rPr>
              <a:t>static</a:t>
            </a:r>
            <a:r>
              <a:rPr lang="en-IN" dirty="0" smtClean="0"/>
              <a:t> </a:t>
            </a:r>
            <a:r>
              <a:rPr lang="en-IN" dirty="0"/>
              <a:t>Methods for Common Array Manipulations </a:t>
            </a:r>
            <a:r>
              <a:rPr lang="en-IN" sz="2000" b="0" dirty="0" smtClean="0"/>
              <a:t>(2 </a:t>
            </a:r>
            <a:r>
              <a:rPr lang="en-IN" sz="2000" b="0" dirty="0"/>
              <a:t>of </a:t>
            </a:r>
            <a:r>
              <a:rPr lang="en-IN" sz="2000" b="0" dirty="0" smtClean="0"/>
              <a:t>5)</a:t>
            </a:r>
            <a:endParaRPr lang="en-IN" dirty="0"/>
          </a:p>
        </p:txBody>
      </p:sp>
      <p:pic>
        <p:nvPicPr>
          <p:cNvPr id="5" name="Picture 4" descr="The program code displays array class static methods for common array manipulations. Line 22, indented twice: forward slash, forward slash, sort double values. Line 23, indented twice: sort, left parenthesis, double values, right parenthesis, semicolon, forward slash, forward slash, unqualified call to array static method sort. Line 24: blank. Line 25, indented twice: forward slash, forward slash, copy i n t values, into i n t values copy. Line 26, indented twice: array, period, copy, left parenthesis, i n t values, comma, i n t values copy, comma, i n t values, period, length, right parenthesis, semicolon. Line 27: blank. Line 28, indented twice: console, period, write line, left parenthesis, open quotes, back slash, n array values after sort and copy, colon, back slash, n, close quotes, right parenthesis, semicolon. Line 29, indented twice: print arrays, left parenthesis, right parenthesis, semicolon, forward slash, forward slash, output array contents. Line 30, indented twice: console, period, write line, left parenthesis, right parenthesis, semicolon. Line 31: blank. Line 32, indented twice: forward slash, forward slash, search for 5 in i n t values. Line 33, indented twice: i n t result, =, array, period, binary search, left parenthesis, i n t values, comma, 5, right parenthesis, semicolon. Line 34, indented twice: console, period, write line, left parenthesis, result, right angled bracket, =, 0, question mark. Line 35, indented three times: dollar sign, open quotes, 5 found at element, left brace, result, right brace, in i n t values, close quotes, colon. Line 36, indented three times: 5 not found in i n t values, right parenthesis, semicolon. Line 37: blank. Line 38, indented twice: forward slash, forward slash, search for 8763 in i n t values. Line 39, indented twice: result, =, array, period, binary search, left parenthesis, i n t values, comma, 8763, right parenthesis, semicolon. Line 40, indented twice: console, period, write line, left parenthesis, result, right angled bracket, =, 0, question mark. Line 41, indented three times: dollar sign, open quotes, 8763 found at element, left brace, result, right brace, in i n t values, close quotes, colon. Line 42, indented three times: 8763 not found in i n t values, right parenthesis, semicolon. Line 43, indented once: right brace."/>
          <p:cNvPicPr>
            <a:picLocks noChangeAspect="1"/>
          </p:cNvPicPr>
          <p:nvPr/>
        </p:nvPicPr>
        <p:blipFill>
          <a:blip r:embed="rId2"/>
          <a:stretch>
            <a:fillRect/>
          </a:stretch>
        </p:blipFill>
        <p:spPr>
          <a:xfrm>
            <a:off x="784868" y="1600054"/>
            <a:ext cx="7574265" cy="4579639"/>
          </a:xfrm>
          <a:prstGeom prst="rect">
            <a:avLst/>
          </a:prstGeom>
        </p:spPr>
      </p:pic>
    </p:spTree>
    <p:extLst>
      <p:ext uri="{BB962C8B-B14F-4D97-AF65-F5344CB8AC3E}">
        <p14:creationId xmlns:p14="http://schemas.microsoft.com/office/powerpoint/2010/main" val="1008102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21.3 </a:t>
            </a:r>
            <a:r>
              <a:rPr lang="en-IN" dirty="0">
                <a:latin typeface="Consolas" panose="020B0609020204030204" pitchFamily="49" charset="0"/>
              </a:rPr>
              <a:t>Array</a:t>
            </a:r>
            <a:r>
              <a:rPr lang="en-IN" dirty="0"/>
              <a:t> Class </a:t>
            </a:r>
            <a:r>
              <a:rPr lang="en-IN" dirty="0" smtClean="0">
                <a:latin typeface="Consolas" panose="020B0609020204030204" pitchFamily="49" charset="0"/>
              </a:rPr>
              <a:t>static</a:t>
            </a:r>
            <a:r>
              <a:rPr lang="en-IN" dirty="0" smtClean="0"/>
              <a:t> </a:t>
            </a:r>
            <a:r>
              <a:rPr lang="en-IN" dirty="0"/>
              <a:t>Methods for Common Array Manipulations </a:t>
            </a:r>
            <a:r>
              <a:rPr lang="en-IN" sz="2000" b="0" dirty="0" smtClean="0"/>
              <a:t>(3 </a:t>
            </a:r>
            <a:r>
              <a:rPr lang="en-IN" sz="2000" b="0" dirty="0"/>
              <a:t>of </a:t>
            </a:r>
            <a:r>
              <a:rPr lang="en-IN" sz="2000" b="0" dirty="0" smtClean="0"/>
              <a:t>5)</a:t>
            </a:r>
            <a:endParaRPr lang="en-IN" dirty="0"/>
          </a:p>
        </p:txBody>
      </p:sp>
      <p:pic>
        <p:nvPicPr>
          <p:cNvPr id="4" name="Picture 3" descr="The program code displays array class static methods for common array manipulations. Line 44: blank. Line 45, indented once: forward slash, forward slash, output array content with enumerators. Line 46, indented once: private static void print arrays, left parenthesis, right parenthesis. Line 47, indented once: left brace. Line 48, indented twice: console, period, write, left parenthesis, open quotes, double values, colon, close quotes, right parenthesis, semicolon. Line 49: blank. Line 50, indented twice: forward slash, forward slash, iterate through the double array with an enumerator. Line 51, indented twice: i e numerator, e numerator, =, double values, period, get e numerator, left parenthesis, right parenthesis, semicolon. Line 52: blank. Line 53, indented twice: while, left parenthesis, enumerator, period, move next, left parenthesis, right parenthesis, right parenthesis. Line 54, indented twice: left brace. Line 55, indented three times: console, period, write, left parenthesis, dollar sign, open quotes, left brace, enumerator, period, current, right brace, close quotes, right parenthesis, semicolon. Line 56, indented twice: right brace. Line 57: blank. Line 58, indented twice: console, period, write, left parenthesis, open quotes, back slash, n i n t values, colon, close quotes, right parenthesis, semicolon. Line 59: blank."/>
          <p:cNvPicPr>
            <a:picLocks noChangeAspect="1"/>
          </p:cNvPicPr>
          <p:nvPr/>
        </p:nvPicPr>
        <p:blipFill rotWithShape="1">
          <a:blip r:embed="rId2"/>
          <a:srcRect r="11002"/>
          <a:stretch/>
        </p:blipFill>
        <p:spPr>
          <a:xfrm>
            <a:off x="675130" y="1730051"/>
            <a:ext cx="7599746" cy="3629551"/>
          </a:xfrm>
          <a:prstGeom prst="rect">
            <a:avLst/>
          </a:prstGeom>
        </p:spPr>
      </p:pic>
    </p:spTree>
    <p:extLst>
      <p:ext uri="{BB962C8B-B14F-4D97-AF65-F5344CB8AC3E}">
        <p14:creationId xmlns:p14="http://schemas.microsoft.com/office/powerpoint/2010/main" val="1813929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21.3 </a:t>
            </a:r>
            <a:r>
              <a:rPr lang="en-IN" dirty="0">
                <a:latin typeface="Consolas" panose="020B0609020204030204" pitchFamily="49" charset="0"/>
              </a:rPr>
              <a:t>Array</a:t>
            </a:r>
            <a:r>
              <a:rPr lang="en-IN" dirty="0"/>
              <a:t> Class </a:t>
            </a:r>
            <a:r>
              <a:rPr lang="en-IN" dirty="0" smtClean="0">
                <a:latin typeface="Consolas" panose="020B0609020204030204" pitchFamily="49" charset="0"/>
              </a:rPr>
              <a:t>static</a:t>
            </a:r>
            <a:r>
              <a:rPr lang="en-IN" dirty="0" smtClean="0"/>
              <a:t> </a:t>
            </a:r>
            <a:r>
              <a:rPr lang="en-IN" dirty="0"/>
              <a:t>Methods for Common Array Manipulations </a:t>
            </a:r>
            <a:r>
              <a:rPr lang="en-IN" sz="2000" b="0" dirty="0" smtClean="0"/>
              <a:t>(4 </a:t>
            </a:r>
            <a:r>
              <a:rPr lang="en-IN" sz="2000" b="0" dirty="0"/>
              <a:t>of </a:t>
            </a:r>
            <a:r>
              <a:rPr lang="en-IN" sz="2000" b="0" dirty="0" smtClean="0"/>
              <a:t>5)</a:t>
            </a:r>
            <a:endParaRPr lang="en-IN" dirty="0"/>
          </a:p>
        </p:txBody>
      </p:sp>
      <p:pic>
        <p:nvPicPr>
          <p:cNvPr id="4" name="Picture 3" descr="The program code displays array class static methods for common array manipulations. Line 60, indented twice: forward slash, forward slash, iterate through the i n t array with an enumerator. Line 61, indented twice: enumerator, =, i n t values, period, get e numerator, left parenthesis, right parenthesis, semicolon. Line 62: blank. Line 63, indented twice: while, left parenthesis, enumerator, period, move next, left parenthesis, right parenthesis, right parenthesis. Line 64, indented twice: left brace. Line 65, indented three times: console, period, write, left parenthesis, dollar sign, open quotes, left brace, enumerator, period, current, right brace, close quotes, right parenthesis, semicolon. Line 66, indented twice: right brace. Line 67: blank. Line 68, indented twice: console, period, write, left parenthesis, open quotes, back slash, n i n t values copy, colon, close quotes, right parenthesis, semicolon. Line 69: blank. Line 70, indented twice: forward slash, forward slash, iterate through the second i n t array with a, for each, statement. Line 71, indented twice: for each, left parenthesis, v a r element in i n t values copy, right parenthesis. Line 72, indented twice: left brace. Line 73, indented three times: console, period, write, left parenthesis, dollar sign, open quotes, left brace, element, right brace, close quotes, right parenthesis, semicolon. Line 74, indented twice: right brace. Line 75: blank. Line 76, indented twice: console, period, write line, left parenthesis, right parenthesis, semicolon. Line 77, indented once: right brace. Line 78: right brace."/>
          <p:cNvPicPr>
            <a:picLocks noChangeAspect="1"/>
          </p:cNvPicPr>
          <p:nvPr/>
        </p:nvPicPr>
        <p:blipFill>
          <a:blip r:embed="rId2"/>
          <a:stretch>
            <a:fillRect/>
          </a:stretch>
        </p:blipFill>
        <p:spPr>
          <a:xfrm>
            <a:off x="867447" y="1707278"/>
            <a:ext cx="7491407" cy="3860562"/>
          </a:xfrm>
          <a:prstGeom prst="rect">
            <a:avLst/>
          </a:prstGeom>
        </p:spPr>
      </p:pic>
    </p:spTree>
    <p:extLst>
      <p:ext uri="{BB962C8B-B14F-4D97-AF65-F5344CB8AC3E}">
        <p14:creationId xmlns:p14="http://schemas.microsoft.com/office/powerpoint/2010/main" val="366901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21.3 </a:t>
            </a:r>
            <a:r>
              <a:rPr lang="en-IN" dirty="0">
                <a:latin typeface="Consolas" panose="020B0609020204030204" pitchFamily="49" charset="0"/>
              </a:rPr>
              <a:t>Array</a:t>
            </a:r>
            <a:r>
              <a:rPr lang="en-IN" dirty="0"/>
              <a:t> Class </a:t>
            </a:r>
            <a:r>
              <a:rPr lang="en-IN" dirty="0" smtClean="0">
                <a:latin typeface="Consolas" panose="020B0609020204030204" pitchFamily="49" charset="0"/>
              </a:rPr>
              <a:t>static</a:t>
            </a:r>
            <a:r>
              <a:rPr lang="en-IN" dirty="0" smtClean="0"/>
              <a:t> </a:t>
            </a:r>
            <a:r>
              <a:rPr lang="en-IN" dirty="0"/>
              <a:t>Methods for Common Array </a:t>
            </a:r>
            <a:r>
              <a:rPr lang="en-IN" dirty="0" smtClean="0"/>
              <a:t>Manipulations </a:t>
            </a:r>
            <a:r>
              <a:rPr lang="en-IN" sz="2000" b="0" dirty="0" smtClean="0"/>
              <a:t>(5 of 5)</a:t>
            </a:r>
            <a:endParaRPr lang="en-IN" sz="2000" b="0" dirty="0"/>
          </a:p>
        </p:txBody>
      </p:sp>
      <p:pic>
        <p:nvPicPr>
          <p:cNvPr id="5" name="Picture 4" descr="The program output displays array class static methods of common array manipulations. Line 1: initial array values, colon. Line 2: double values, colon, 8.4, 9.3, 0.2, 7.9, 3.4. Line 3: i n t values, colon, 1 2 3 4 5 6. Line 4: i n t values copy, colon, 0 0 0 0 0 0. Line 5: array values after sort and copy, colon. Line 6: double values, colon, 0.2, 3.4, 7.9, 8.4, 9.3. Line 7: i n t values, colon, 1 2 3 4 5 6. Line 8: i n t values copy, colon, 1 2 3 4 5 6. Line 9: 5 found at element 4 in i n t values. Line 10: 8763 not found in i n t values."/>
          <p:cNvPicPr>
            <a:picLocks noChangeAspect="1"/>
          </p:cNvPicPr>
          <p:nvPr/>
        </p:nvPicPr>
        <p:blipFill>
          <a:blip r:embed="rId2"/>
          <a:stretch>
            <a:fillRect/>
          </a:stretch>
        </p:blipFill>
        <p:spPr>
          <a:xfrm>
            <a:off x="1834672" y="1725841"/>
            <a:ext cx="5474657" cy="4373664"/>
          </a:xfrm>
          <a:prstGeom prst="rect">
            <a:avLst/>
          </a:prstGeom>
        </p:spPr>
      </p:pic>
    </p:spTree>
    <p:extLst>
      <p:ext uri="{BB962C8B-B14F-4D97-AF65-F5344CB8AC3E}">
        <p14:creationId xmlns:p14="http://schemas.microsoft.com/office/powerpoint/2010/main" val="11567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 </a:t>
            </a:r>
            <a:r>
              <a:rPr lang="en-US" sz="2000" b="0" dirty="0" smtClean="0"/>
              <a:t>(1 of 2)</a:t>
            </a:r>
            <a:endParaRPr lang="en-US" sz="2000" b="0" dirty="0"/>
          </a:p>
        </p:txBody>
      </p:sp>
      <p:sp>
        <p:nvSpPr>
          <p:cNvPr id="8" name="Text Placeholder 7"/>
          <p:cNvSpPr>
            <a:spLocks noGrp="1"/>
          </p:cNvSpPr>
          <p:nvPr>
            <p:ph type="body" idx="1"/>
          </p:nvPr>
        </p:nvSpPr>
        <p:spPr>
          <a:xfrm>
            <a:off x="457200" y="1600200"/>
            <a:ext cx="8229600" cy="3383280"/>
          </a:xfrm>
        </p:spPr>
        <p:txBody>
          <a:bodyPr/>
          <a:lstStyle/>
          <a:p>
            <a:r>
              <a:rPr lang="en-IN" sz="2400" dirty="0" smtClean="0">
                <a:latin typeface="+mn-lt"/>
              </a:rPr>
              <a:t>Learn </a:t>
            </a:r>
            <a:r>
              <a:rPr lang="en-IN" sz="2400" dirty="0">
                <a:latin typeface="+mn-lt"/>
              </a:rPr>
              <a:t>about additional .</a:t>
            </a:r>
            <a:r>
              <a:rPr lang="en-IN" sz="2400" dirty="0" smtClean="0">
                <a:latin typeface="+mn-lt"/>
              </a:rPr>
              <a:t>NET generic </a:t>
            </a:r>
            <a:r>
              <a:rPr lang="en-IN" sz="2400" dirty="0">
                <a:latin typeface="+mn-lt"/>
              </a:rPr>
              <a:t>collections</a:t>
            </a:r>
            <a:r>
              <a:rPr lang="en-IN" sz="2400" dirty="0" smtClean="0">
                <a:latin typeface="+mn-lt"/>
              </a:rPr>
              <a:t>.</a:t>
            </a:r>
          </a:p>
          <a:p>
            <a:r>
              <a:rPr lang="en-IN" sz="2400" dirty="0" smtClean="0">
                <a:latin typeface="+mn-lt"/>
              </a:rPr>
              <a:t>Manipulate </a:t>
            </a:r>
            <a:r>
              <a:rPr lang="en-IN" sz="2400" dirty="0">
                <a:latin typeface="+mn-lt"/>
              </a:rPr>
              <a:t>arrays with </a:t>
            </a:r>
            <a:r>
              <a:rPr lang="en-IN" sz="2400" dirty="0" smtClean="0">
                <a:latin typeface="+mn-lt"/>
              </a:rPr>
              <a:t>class </a:t>
            </a:r>
            <a:r>
              <a:rPr lang="en-IN" sz="2400" dirty="0" smtClean="0">
                <a:latin typeface="Consolas" panose="020B0609020204030204" pitchFamily="49" charset="0"/>
                <a:cs typeface="Consolas" panose="020B0609020204030204" pitchFamily="49" charset="0"/>
              </a:rPr>
              <a:t>Array</a:t>
            </a:r>
            <a:r>
              <a:rPr lang="en-IN" sz="2400" dirty="0" smtClean="0">
                <a:cs typeface="Consolas" panose="020B0609020204030204" pitchFamily="49" charset="0"/>
              </a:rPr>
              <a:t>’s</a:t>
            </a:r>
            <a:r>
              <a:rPr lang="en-IN" sz="2400" dirty="0" smtClean="0">
                <a:latin typeface="Consolas" panose="020B0609020204030204" pitchFamily="49" charset="0"/>
                <a:cs typeface="Consolas" panose="020B0609020204030204" pitchFamily="49" charset="0"/>
              </a:rPr>
              <a:t> </a:t>
            </a:r>
            <a:r>
              <a:rPr lang="en-IN" sz="2400" dirty="0">
                <a:latin typeface="Consolas" panose="020B0609020204030204" pitchFamily="49" charset="0"/>
                <a:cs typeface="Consolas" panose="020B0609020204030204" pitchFamily="49" charset="0"/>
              </a:rPr>
              <a:t>static</a:t>
            </a:r>
            <a:r>
              <a:rPr lang="en-IN" sz="2400" dirty="0"/>
              <a:t> </a:t>
            </a:r>
            <a:r>
              <a:rPr lang="en-IN" sz="2400" dirty="0">
                <a:latin typeface="+mn-lt"/>
              </a:rPr>
              <a:t>methods</a:t>
            </a:r>
            <a:r>
              <a:rPr lang="en-IN" sz="2400" dirty="0" smtClean="0">
                <a:latin typeface="+mn-lt"/>
              </a:rPr>
              <a:t>.</a:t>
            </a:r>
          </a:p>
          <a:p>
            <a:r>
              <a:rPr lang="en-IN" sz="2400" dirty="0" smtClean="0">
                <a:latin typeface="+mn-lt"/>
              </a:rPr>
              <a:t>Provide </a:t>
            </a:r>
            <a:r>
              <a:rPr lang="en-IN" sz="2400" dirty="0">
                <a:latin typeface="+mn-lt"/>
              </a:rPr>
              <a:t>a </a:t>
            </a:r>
            <a:r>
              <a:rPr lang="en-IN" sz="2400" dirty="0">
                <a:latin typeface="Consolas" panose="020B0609020204030204" pitchFamily="49" charset="0"/>
                <a:cs typeface="Consolas" panose="020B0609020204030204" pitchFamily="49" charset="0"/>
              </a:rPr>
              <a:t>using </a:t>
            </a:r>
            <a:r>
              <a:rPr lang="en-IN" sz="2400" dirty="0" smtClean="0">
                <a:latin typeface="Consolas" panose="020B0609020204030204" pitchFamily="49" charset="0"/>
                <a:cs typeface="Consolas" panose="020B0609020204030204" pitchFamily="49" charset="0"/>
              </a:rPr>
              <a:t>static</a:t>
            </a:r>
            <a:r>
              <a:rPr lang="en-IN" sz="2400" dirty="0" smtClean="0"/>
              <a:t> </a:t>
            </a:r>
            <a:r>
              <a:rPr lang="en-IN" sz="2400" dirty="0" smtClean="0">
                <a:latin typeface="+mn-lt"/>
              </a:rPr>
              <a:t>directive </a:t>
            </a:r>
            <a:r>
              <a:rPr lang="en-IN" sz="2400" dirty="0">
                <a:latin typeface="+mn-lt"/>
              </a:rPr>
              <a:t>to access a </a:t>
            </a:r>
            <a:r>
              <a:rPr lang="en-IN" sz="2400" dirty="0" smtClean="0">
                <a:latin typeface="+mn-lt"/>
              </a:rPr>
              <a:t>class’s </a:t>
            </a:r>
            <a:r>
              <a:rPr lang="en-IN" sz="2400" dirty="0" smtClean="0">
                <a:latin typeface="Consolas" panose="020B0609020204030204" pitchFamily="49" charset="0"/>
                <a:cs typeface="Consolas" panose="020B0609020204030204" pitchFamily="49" charset="0"/>
              </a:rPr>
              <a:t>static</a:t>
            </a:r>
            <a:r>
              <a:rPr lang="en-IN" sz="2400" dirty="0" smtClean="0">
                <a:latin typeface="+mn-lt"/>
              </a:rPr>
              <a:t> </a:t>
            </a:r>
            <a:r>
              <a:rPr lang="en-IN" sz="2400" dirty="0">
                <a:latin typeface="+mn-lt"/>
              </a:rPr>
              <a:t>members </a:t>
            </a:r>
            <a:r>
              <a:rPr lang="en-IN" sz="2400" dirty="0" smtClean="0">
                <a:latin typeface="+mn-lt"/>
              </a:rPr>
              <a:t>without fully </a:t>
            </a:r>
            <a:r>
              <a:rPr lang="en-IN" sz="2400" dirty="0">
                <a:latin typeface="+mn-lt"/>
              </a:rPr>
              <a:t>qualifying their names</a:t>
            </a:r>
            <a:r>
              <a:rPr lang="en-IN" sz="2400" dirty="0" smtClean="0">
                <a:latin typeface="+mn-lt"/>
              </a:rPr>
              <a:t>.</a:t>
            </a:r>
          </a:p>
          <a:p>
            <a:r>
              <a:rPr lang="en-IN" sz="2400" dirty="0" smtClean="0">
                <a:latin typeface="+mn-lt"/>
              </a:rPr>
              <a:t>Iterate </a:t>
            </a:r>
            <a:r>
              <a:rPr lang="en-IN" sz="2400" dirty="0">
                <a:latin typeface="+mn-lt"/>
              </a:rPr>
              <a:t>through a </a:t>
            </a:r>
            <a:r>
              <a:rPr lang="en-IN" sz="2400" dirty="0" smtClean="0">
                <a:latin typeface="+mn-lt"/>
              </a:rPr>
              <a:t>collection with </a:t>
            </a:r>
            <a:r>
              <a:rPr lang="en-IN" sz="2400" dirty="0">
                <a:latin typeface="+mn-lt"/>
              </a:rPr>
              <a:t>enumerators</a:t>
            </a:r>
            <a:r>
              <a:rPr lang="en-IN" sz="2400" dirty="0" smtClean="0">
                <a:latin typeface="+mn-lt"/>
              </a:rPr>
              <a:t>.</a:t>
            </a:r>
          </a:p>
          <a:p>
            <a:r>
              <a:rPr lang="en-IN" sz="2400" dirty="0" smtClean="0">
                <a:latin typeface="+mn-lt"/>
              </a:rPr>
              <a:t>Use </a:t>
            </a:r>
            <a:r>
              <a:rPr lang="en-IN" sz="2400" dirty="0">
                <a:latin typeface="+mn-lt"/>
              </a:rPr>
              <a:t>generic </a:t>
            </a:r>
            <a:r>
              <a:rPr lang="en-IN" sz="2400" dirty="0" smtClean="0">
                <a:latin typeface="+mn-lt"/>
              </a:rPr>
              <a:t>collections </a:t>
            </a:r>
            <a:r>
              <a:rPr lang="en-IN" sz="2400" dirty="0" smtClean="0">
                <a:latin typeface="Consolas" panose="020B0609020204030204" pitchFamily="49" charset="0"/>
                <a:cs typeface="Consolas" panose="020B0609020204030204" pitchFamily="49" charset="0"/>
              </a:rPr>
              <a:t>Sorted</a:t>
            </a:r>
            <a:r>
              <a:rPr lang="en-IN" sz="2400" b="1" dirty="0" smtClean="0">
                <a:latin typeface="Consolas" panose="020B0609020204030204" pitchFamily="49" charset="0"/>
                <a:cs typeface="Consolas" panose="020B0609020204030204" pitchFamily="49" charset="0"/>
              </a:rPr>
              <a:t> </a:t>
            </a:r>
            <a:r>
              <a:rPr lang="en-IN" sz="2400" dirty="0" smtClean="0">
                <a:latin typeface="Consolas" panose="020B0609020204030204" pitchFamily="49" charset="0"/>
                <a:cs typeface="Consolas" panose="020B0609020204030204" pitchFamily="49" charset="0"/>
              </a:rPr>
              <a:t>Dictionary</a:t>
            </a:r>
            <a:r>
              <a:rPr lang="en-IN" sz="2400" dirty="0" smtClean="0">
                <a:latin typeface="+mn-lt"/>
              </a:rPr>
              <a:t> and </a:t>
            </a:r>
            <a:r>
              <a:rPr lang="en-IN" sz="2400" dirty="0" smtClean="0">
                <a:latin typeface="Consolas" panose="020B0609020204030204" pitchFamily="49" charset="0"/>
                <a:cs typeface="Consolas" panose="020B0609020204030204" pitchFamily="49" charset="0"/>
              </a:rPr>
              <a:t>Linked</a:t>
            </a:r>
            <a:r>
              <a:rPr lang="en-IN" sz="2400" b="1" dirty="0" smtClean="0">
                <a:latin typeface="Consolas" panose="020B0609020204030204" pitchFamily="49" charset="0"/>
                <a:cs typeface="Consolas" panose="020B0609020204030204" pitchFamily="49" charset="0"/>
              </a:rPr>
              <a:t> </a:t>
            </a:r>
            <a:r>
              <a:rPr lang="en-IN" sz="2400" dirty="0" smtClean="0">
                <a:latin typeface="Consolas" panose="020B0609020204030204" pitchFamily="49" charset="0"/>
                <a:cs typeface="Consolas" panose="020B0609020204030204" pitchFamily="49" charset="0"/>
              </a:rPr>
              <a:t>List</a:t>
            </a:r>
            <a:r>
              <a:rPr lang="en-IN" sz="2400" dirty="0" smtClean="0">
                <a:cs typeface="Consolas" panose="020B0609020204030204" pitchFamily="49" charset="0"/>
              </a:rPr>
              <a:t>.</a:t>
            </a:r>
          </a:p>
          <a:p>
            <a:r>
              <a:rPr lang="en-IN" sz="2400" dirty="0"/>
              <a:t>Use </a:t>
            </a:r>
            <a:r>
              <a:rPr lang="en-IN" sz="2400" dirty="0" smtClean="0"/>
              <a:t>the</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697681686"/>
              </p:ext>
            </p:extLst>
          </p:nvPr>
        </p:nvGraphicFramePr>
        <p:xfrm>
          <a:off x="1884086" y="5233904"/>
          <a:ext cx="479433" cy="353271"/>
        </p:xfrm>
        <a:graphic>
          <a:graphicData uri="http://schemas.openxmlformats.org/presentationml/2006/ole">
            <mc:AlternateContent xmlns:mc="http://schemas.openxmlformats.org/markup-compatibility/2006">
              <mc:Choice xmlns:v="urn:schemas-microsoft-com:vml" Requires="v">
                <p:oleObj spid="_x0000_s2112"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884086" y="5233904"/>
                        <a:ext cx="479433" cy="353271"/>
                      </a:xfrm>
                      <a:prstGeom prst="rect">
                        <a:avLst/>
                      </a:prstGeom>
                    </p:spPr>
                  </p:pic>
                </p:oleObj>
              </mc:Fallback>
            </mc:AlternateContent>
          </a:graphicData>
        </a:graphic>
      </p:graphicFrame>
      <p:sp>
        <p:nvSpPr>
          <p:cNvPr id="4" name="Text Placeholder 3"/>
          <p:cNvSpPr>
            <a:spLocks noGrp="1"/>
          </p:cNvSpPr>
          <p:nvPr>
            <p:ph type="body" idx="2"/>
          </p:nvPr>
        </p:nvSpPr>
        <p:spPr>
          <a:xfrm>
            <a:off x="457200" y="5109806"/>
            <a:ext cx="8229600" cy="991455"/>
          </a:xfrm>
        </p:spPr>
        <p:txBody>
          <a:bodyPr/>
          <a:lstStyle/>
          <a:p>
            <a:pPr marL="266700" indent="1547813">
              <a:buNone/>
            </a:pPr>
            <a:r>
              <a:rPr lang="en-IN" sz="2400" dirty="0" smtClean="0">
                <a:latin typeface="+mn-lt"/>
              </a:rPr>
              <a:t>6 </a:t>
            </a:r>
            <a:r>
              <a:rPr lang="en-IN" sz="2400" dirty="0">
                <a:latin typeface="+mn-lt"/>
              </a:rPr>
              <a:t>null-conditional ?[ ] operator to access array or collection elements.</a:t>
            </a:r>
            <a:endParaRPr lang="en-US" sz="24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Common Programming Error 21.1</a:t>
            </a:r>
          </a:p>
        </p:txBody>
      </p:sp>
      <p:sp>
        <p:nvSpPr>
          <p:cNvPr id="5" name="Text Placeholder 4"/>
          <p:cNvSpPr>
            <a:spLocks noGrp="1"/>
          </p:cNvSpPr>
          <p:nvPr>
            <p:ph type="body" idx="1"/>
          </p:nvPr>
        </p:nvSpPr>
        <p:spPr>
          <a:xfrm>
            <a:off x="332518" y="1630017"/>
            <a:ext cx="8478965" cy="4525963"/>
          </a:xfrm>
        </p:spPr>
        <p:txBody>
          <a:bodyPr/>
          <a:lstStyle/>
          <a:p>
            <a:pPr marL="0" indent="0">
              <a:buNone/>
            </a:pPr>
            <a:r>
              <a:rPr lang="en-IN" dirty="0"/>
              <a:t>If a collection is modified after an enumerator is created for that collection, the enumerator immediately </a:t>
            </a:r>
            <a:r>
              <a:rPr lang="en-IN" dirty="0" smtClean="0"/>
              <a:t>becomes invalid—for </a:t>
            </a:r>
            <a:r>
              <a:rPr lang="en-IN" dirty="0"/>
              <a:t>this reason, enumerators are said to be “fail fast.” Any calls to the enumerator’s </a:t>
            </a:r>
            <a:r>
              <a:rPr lang="en-IN" b="1" dirty="0">
                <a:latin typeface="Consolas" panose="020B0609020204030204" pitchFamily="49" charset="0"/>
                <a:cs typeface="Consolas" panose="020B0609020204030204" pitchFamily="49" charset="0"/>
              </a:rPr>
              <a:t>Reset</a:t>
            </a:r>
            <a:r>
              <a:rPr lang="en-IN" dirty="0"/>
              <a:t> or </a:t>
            </a:r>
            <a:r>
              <a:rPr lang="en-IN" b="1" dirty="0">
                <a:latin typeface="Consolas" panose="020B0609020204030204" pitchFamily="49" charset="0"/>
                <a:cs typeface="Consolas" panose="020B0609020204030204" pitchFamily="49" charset="0"/>
              </a:rPr>
              <a:t>MoveNext</a:t>
            </a:r>
            <a:r>
              <a:rPr lang="en-IN" dirty="0"/>
              <a:t> methods after this point throw </a:t>
            </a:r>
            <a:r>
              <a:rPr lang="en-IN" b="1" dirty="0" smtClean="0">
                <a:latin typeface="Consolas" panose="020B0609020204030204" pitchFamily="49" charset="0"/>
                <a:cs typeface="Consolas" panose="020B0609020204030204" pitchFamily="49" charset="0"/>
              </a:rPr>
              <a:t>Invalid-Operation</a:t>
            </a:r>
            <a:r>
              <a:rPr lang="en-IN" b="1" dirty="0" smtClean="0"/>
              <a:t> </a:t>
            </a:r>
            <a:r>
              <a:rPr lang="en-IN" b="1" dirty="0" smtClean="0">
                <a:latin typeface="Consolas" panose="020B0609020204030204" pitchFamily="49" charset="0"/>
                <a:cs typeface="Consolas" panose="020B0609020204030204" pitchFamily="49" charset="0"/>
              </a:rPr>
              <a:t>Exceptions</a:t>
            </a:r>
            <a:r>
              <a:rPr lang="en-IN" dirty="0" smtClean="0"/>
              <a:t>. This </a:t>
            </a:r>
            <a:r>
              <a:rPr lang="en-IN" dirty="0"/>
              <a:t>is true for collections, but not for arrays.</a:t>
            </a:r>
          </a:p>
        </p:txBody>
      </p:sp>
    </p:spTree>
    <p:extLst>
      <p:ext uri="{BB962C8B-B14F-4D97-AF65-F5344CB8AC3E}">
        <p14:creationId xmlns:p14="http://schemas.microsoft.com/office/powerpoint/2010/main" val="426915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21.1</a:t>
            </a:r>
          </a:p>
        </p:txBody>
      </p:sp>
      <p:sp>
        <p:nvSpPr>
          <p:cNvPr id="3" name="Text Placeholder 2"/>
          <p:cNvSpPr>
            <a:spLocks noGrp="1"/>
          </p:cNvSpPr>
          <p:nvPr>
            <p:ph type="body" idx="1"/>
          </p:nvPr>
        </p:nvSpPr>
        <p:spPr/>
        <p:txBody>
          <a:bodyPr/>
          <a:lstStyle/>
          <a:p>
            <a:pPr marL="0" indent="0">
              <a:buNone/>
            </a:pPr>
            <a:r>
              <a:rPr lang="en-IN" dirty="0"/>
              <a:t>The load factor in a hash table is a classic example of a </a:t>
            </a:r>
            <a:r>
              <a:rPr lang="en-IN" b="1" dirty="0"/>
              <a:t>space/time trade-off</a:t>
            </a:r>
            <a:r>
              <a:rPr lang="en-IN" dirty="0"/>
              <a:t>: By </a:t>
            </a:r>
            <a:r>
              <a:rPr lang="en-IN" dirty="0" smtClean="0"/>
              <a:t>increasing the </a:t>
            </a:r>
            <a:r>
              <a:rPr lang="en-IN" dirty="0"/>
              <a:t>load factor, we get better memory utilization, but the app runs slower due to </a:t>
            </a:r>
            <a:r>
              <a:rPr lang="en-IN" dirty="0" smtClean="0"/>
              <a:t>increased hashing </a:t>
            </a:r>
            <a:r>
              <a:rPr lang="en-IN" dirty="0"/>
              <a:t>collisions. By decreasing the load factor, we get better speed because of </a:t>
            </a:r>
            <a:r>
              <a:rPr lang="en-IN" dirty="0" smtClean="0"/>
              <a:t>reduced hashing </a:t>
            </a:r>
            <a:r>
              <a:rPr lang="en-IN" dirty="0"/>
              <a:t>collisions, but we get poorer memory utilization because a larger portion of </a:t>
            </a:r>
            <a:r>
              <a:rPr lang="en-IN" dirty="0" smtClean="0"/>
              <a:t>the hash </a:t>
            </a:r>
            <a:r>
              <a:rPr lang="en-IN" dirty="0"/>
              <a:t>table remains empty.</a:t>
            </a:r>
          </a:p>
        </p:txBody>
      </p:sp>
    </p:spTree>
    <p:extLst>
      <p:ext uri="{BB962C8B-B14F-4D97-AF65-F5344CB8AC3E}">
        <p14:creationId xmlns:p14="http://schemas.microsoft.com/office/powerpoint/2010/main" val="128894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a:t>
            </a:r>
            <a:r>
              <a:rPr lang="en-IN" dirty="0" smtClean="0"/>
              <a:t>21.2</a:t>
            </a:r>
            <a:endParaRPr lang="en-IN" dirty="0"/>
          </a:p>
        </p:txBody>
      </p:sp>
      <p:sp>
        <p:nvSpPr>
          <p:cNvPr id="3" name="Text Placeholder 2"/>
          <p:cNvSpPr>
            <a:spLocks noGrp="1"/>
          </p:cNvSpPr>
          <p:nvPr>
            <p:ph type="body" idx="1"/>
          </p:nvPr>
        </p:nvSpPr>
        <p:spPr/>
        <p:txBody>
          <a:bodyPr/>
          <a:lstStyle/>
          <a:p>
            <a:pPr marL="0" indent="0">
              <a:buNone/>
            </a:pPr>
            <a:r>
              <a:rPr lang="en-IN" dirty="0"/>
              <a:t>Because class </a:t>
            </a:r>
            <a:r>
              <a:rPr lang="en-IN" dirty="0">
                <a:latin typeface="Consolas" panose="020B0609020204030204" pitchFamily="49" charset="0"/>
                <a:cs typeface="Consolas" panose="020B0609020204030204" pitchFamily="49" charset="0"/>
              </a:rPr>
              <a:t>SortedDictionary</a:t>
            </a:r>
            <a:r>
              <a:rPr lang="en-IN" dirty="0"/>
              <a:t> keeps its elements sorted in a binary tree, obtaining </a:t>
            </a:r>
            <a:r>
              <a:rPr lang="en-IN" dirty="0" smtClean="0"/>
              <a:t>or inserting </a:t>
            </a:r>
            <a:r>
              <a:rPr lang="en-IN" dirty="0"/>
              <a:t>a key–value pair takes O(log n) time, which is fast compared to linear </a:t>
            </a:r>
            <a:r>
              <a:rPr lang="en-IN" dirty="0" smtClean="0"/>
              <a:t>searching, then </a:t>
            </a:r>
            <a:r>
              <a:rPr lang="en-IN" dirty="0"/>
              <a:t>inserting.</a:t>
            </a:r>
          </a:p>
        </p:txBody>
      </p:sp>
    </p:spTree>
    <p:extLst>
      <p:ext uri="{BB962C8B-B14F-4D97-AF65-F5344CB8AC3E}">
        <p14:creationId xmlns:p14="http://schemas.microsoft.com/office/powerpoint/2010/main" val="187145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8063"/>
          </a:xfrm>
        </p:spPr>
        <p:txBody>
          <a:bodyPr anchor="ctr"/>
          <a:lstStyle/>
          <a:p>
            <a:r>
              <a:rPr lang="en-IN" sz="2800" dirty="0" smtClean="0"/>
              <a:t>Figure 21.4 App Counts the Number of Occurrences of Each Word in a </a:t>
            </a:r>
            <a:r>
              <a:rPr lang="en-IN" sz="2800" dirty="0" smtClean="0">
                <a:latin typeface="Consolas" panose="020B0609020204030204" pitchFamily="49" charset="0"/>
              </a:rPr>
              <a:t>string</a:t>
            </a:r>
            <a:r>
              <a:rPr lang="en-IN" sz="2800" dirty="0" smtClean="0"/>
              <a:t> and Stores Them in a Generic Sorted Dictionary </a:t>
            </a:r>
            <a:r>
              <a:rPr lang="en-IN" sz="2000" b="0" dirty="0" smtClean="0"/>
              <a:t>(1 of 5)</a:t>
            </a:r>
            <a:endParaRPr lang="en-IN" sz="2000" b="0" dirty="0"/>
          </a:p>
        </p:txBody>
      </p:sp>
      <p:pic>
        <p:nvPicPr>
          <p:cNvPr id="5" name="Picture 4" descr="The a p p counts program code displays the number of occurrences of each word in a string and stores them in a generic sorted dictionary. Line 1: forward slash, forward slash, f i g period 21.4, colon, sorted dictionary test, period, c s. Line 2: forward slash, forward slash, a p p counts the number of occurrences of each word in a string. Line 3: forward slash, forward slash, and stores them in a generic sorted dictionary, period. Line 4: using system, semicolon. Line 5: using system, period, text, period, regular expressions, semicolon. Line 6: using system, period, collections, period, generic, semicolon. Line 7: blank. Line 8: class sorted dictionary test. Line 9: left brace. Line 10, indented once: static void main, left parenthesis, right parenthesis. Line 11, indented once: left brace. Line 12, indented twice: forward slash, forward slash, create sorted dictionary based on user input. Line 13, indented twice: sorted dictionary, left angled bracket, string, comma, i n t, right angled bracket, dictionary, =, collect words, left parenthesis, right parenthesis, semicolon. Line 14: blank. Line 15, indented twice: display dictionary, left parenthesis, dictionary, right parenthesis, semicolon, forward slash, forward slash, display sorted dictionary content. Line 16, indented once: right brace. Line 17: blank."/>
          <p:cNvPicPr>
            <a:picLocks noChangeAspect="1"/>
          </p:cNvPicPr>
          <p:nvPr/>
        </p:nvPicPr>
        <p:blipFill>
          <a:blip r:embed="rId2"/>
          <a:stretch>
            <a:fillRect/>
          </a:stretch>
        </p:blipFill>
        <p:spPr>
          <a:xfrm>
            <a:off x="602521" y="1785689"/>
            <a:ext cx="7938958" cy="3688460"/>
          </a:xfrm>
          <a:prstGeom prst="rect">
            <a:avLst/>
          </a:prstGeom>
        </p:spPr>
      </p:pic>
    </p:spTree>
    <p:extLst>
      <p:ext uri="{BB962C8B-B14F-4D97-AF65-F5344CB8AC3E}">
        <p14:creationId xmlns:p14="http://schemas.microsoft.com/office/powerpoint/2010/main" val="2283963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8063"/>
          </a:xfrm>
        </p:spPr>
        <p:txBody>
          <a:bodyPr anchor="ctr"/>
          <a:lstStyle/>
          <a:p>
            <a:r>
              <a:rPr lang="en-IN" sz="2800" dirty="0"/>
              <a:t>Figure 21.4 App Counts the Number of Occurrences of Each Word in a </a:t>
            </a:r>
            <a:r>
              <a:rPr lang="en-IN" sz="2800" dirty="0" smtClean="0">
                <a:latin typeface="Consolas" panose="020B0609020204030204" pitchFamily="49" charset="0"/>
              </a:rPr>
              <a:t>string</a:t>
            </a:r>
            <a:r>
              <a:rPr lang="en-IN" sz="2800" dirty="0" smtClean="0"/>
              <a:t> </a:t>
            </a:r>
            <a:r>
              <a:rPr lang="en-IN" sz="2800" dirty="0"/>
              <a:t>and Stores Them in a Generic Sorted Dictionary </a:t>
            </a:r>
            <a:r>
              <a:rPr lang="en-IN" sz="2000" b="0" dirty="0" smtClean="0"/>
              <a:t>(2 </a:t>
            </a:r>
            <a:r>
              <a:rPr lang="en-IN" sz="2000" b="0" dirty="0"/>
              <a:t>of </a:t>
            </a:r>
            <a:r>
              <a:rPr lang="en-IN" sz="2000" b="0" dirty="0" smtClean="0"/>
              <a:t>5)</a:t>
            </a:r>
            <a:endParaRPr lang="en-IN" sz="2000" b="0" dirty="0"/>
          </a:p>
        </p:txBody>
      </p:sp>
      <p:pic>
        <p:nvPicPr>
          <p:cNvPr id="4" name="Picture 3" descr="The a p p counts program code displays the number of occurrences of each word in a string and stores them in a generic sorted dictionary. Line 18, indented once: forward slash, forward slash, create sorted dictionary from user input. Line 19, indented once: private static sorted dictionary, left angled bracket, string, comma, i n t, right angled bracket, collect words, left parenthesis, right parenthesis. Line 20, indented once: left brace. Line 21, indented twice: forward slash, forward slash, create a new sorted dictionary. Line 22, indented twice: v a r dictionary, =, new sorted dictionary, left angled bracket, string, comma, i n t, right angled bracket, left parenthesis, right parenthesis, semicolon. Line 23, indented twice: blank. Line 24, indented twice: console, period, write line, left parenthesis, open quotes, enter a string, colon, close quotes, right parenthesis, semicolon, forward slash, forward slash, prompt for user input. Line 25, indented twice: string input, =, console, period, read line, left parenthesis, right parenthesis, semicolon, forward slash, forward slash, get input. Line 26: blank. Line 27, indented twice: forward slash, forward slash, split input text into tokens. Line 28, indented twice: string left bracket right bracket words, =, regex, period, split, left parenthesis, input, comma, at sign, open quotes, back slash, s, +, close quotes, right parenthesis, semicolon. Line 29: blank."/>
          <p:cNvPicPr>
            <a:picLocks noChangeAspect="1"/>
          </p:cNvPicPr>
          <p:nvPr/>
        </p:nvPicPr>
        <p:blipFill rotWithShape="1">
          <a:blip r:embed="rId2"/>
          <a:srcRect r="5428"/>
          <a:stretch/>
        </p:blipFill>
        <p:spPr>
          <a:xfrm>
            <a:off x="530296" y="1840990"/>
            <a:ext cx="8156504" cy="2872439"/>
          </a:xfrm>
          <a:prstGeom prst="rect">
            <a:avLst/>
          </a:prstGeom>
        </p:spPr>
      </p:pic>
    </p:spTree>
    <p:extLst>
      <p:ext uri="{BB962C8B-B14F-4D97-AF65-F5344CB8AC3E}">
        <p14:creationId xmlns:p14="http://schemas.microsoft.com/office/powerpoint/2010/main" val="1637207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52"/>
            <a:ext cx="8229600" cy="1231710"/>
          </a:xfrm>
        </p:spPr>
        <p:txBody>
          <a:bodyPr anchor="ctr"/>
          <a:lstStyle/>
          <a:p>
            <a:r>
              <a:rPr lang="en-IN" sz="2800" dirty="0" smtClean="0"/>
              <a:t>Figure 21.4 App Counts the Number of Occurrences of Each Word in a </a:t>
            </a:r>
            <a:r>
              <a:rPr lang="en-IN" sz="2800" dirty="0" smtClean="0">
                <a:latin typeface="Consolas" panose="020B0609020204030204" pitchFamily="49" charset="0"/>
              </a:rPr>
              <a:t>string</a:t>
            </a:r>
            <a:r>
              <a:rPr lang="en-IN" sz="2800" dirty="0" smtClean="0"/>
              <a:t> and Stores Them in a Generic Sorted Dictionary </a:t>
            </a:r>
            <a:r>
              <a:rPr lang="en-IN" sz="2000" b="0" dirty="0" smtClean="0"/>
              <a:t>(3 of 5)</a:t>
            </a:r>
            <a:endParaRPr lang="en-IN" sz="2000" dirty="0"/>
          </a:p>
        </p:txBody>
      </p:sp>
      <p:pic>
        <p:nvPicPr>
          <p:cNvPr id="8" name="Picture 7" descr="Code has 18 lines, starting at line 30, as follows. Line 30. Forward slash forward slash processing input words. Line 31. For each left parenthesis v a r word in words right parenthesis. Line 32. Left brace. Line 33, indented once. V a r key equals word period to lower left parenthesis right parenthesis semicolon forward slash forward slash get word in lowercase. Line 34. Blank. Line 35, indented once. Forward slash forward slash if the dictionary contains the word. Line 36, indented once. If left parenthesis dictionary period contains key left parenthesis key right parenthesis right parenthesis. Line 37, indented once. Left brace. Line 38, indented twice. Plus plus dictionary left bracket key right bracket semicolon. Line 38, indented once. Right brace. Line 40, indented once. Else. Line 41, indented once. Left brace. Line 42, indented twice. Forward slash forward slash add new word with a count of 1 to the dictionary. Line 43, indented twice. Dictionary period add left parenthesis key comma 1 right parenthesis semicolon. Line 44, indented once. Right brace. Line 45. Right brace. Line 46. Blank. Line 47. Return dictionary. Line 48. Right brace"/>
          <p:cNvPicPr>
            <a:picLocks noChangeAspect="1"/>
          </p:cNvPicPr>
          <p:nvPr/>
        </p:nvPicPr>
        <p:blipFill>
          <a:blip r:embed="rId2"/>
          <a:stretch>
            <a:fillRect/>
          </a:stretch>
        </p:blipFill>
        <p:spPr>
          <a:xfrm>
            <a:off x="689330" y="1689105"/>
            <a:ext cx="7765339" cy="4451933"/>
          </a:xfrm>
          <a:prstGeom prst="rect">
            <a:avLst/>
          </a:prstGeom>
        </p:spPr>
      </p:pic>
    </p:spTree>
    <p:extLst>
      <p:ext uri="{BB962C8B-B14F-4D97-AF65-F5344CB8AC3E}">
        <p14:creationId xmlns:p14="http://schemas.microsoft.com/office/powerpoint/2010/main" val="3381090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04"/>
            <a:ext cx="8229600" cy="1272654"/>
          </a:xfrm>
        </p:spPr>
        <p:txBody>
          <a:bodyPr anchor="ctr"/>
          <a:lstStyle/>
          <a:p>
            <a:r>
              <a:rPr lang="en-IN" sz="2800" dirty="0"/>
              <a:t>Figure 21.4 App Counts the Number of Occurrences of Each Word in a </a:t>
            </a:r>
            <a:r>
              <a:rPr lang="en-IN" sz="2800" dirty="0" smtClean="0">
                <a:latin typeface="Consolas" panose="020B0609020204030204" pitchFamily="49" charset="0"/>
              </a:rPr>
              <a:t>string</a:t>
            </a:r>
            <a:r>
              <a:rPr lang="en-IN" sz="2800" dirty="0" smtClean="0"/>
              <a:t> </a:t>
            </a:r>
            <a:r>
              <a:rPr lang="en-IN" sz="2800" dirty="0"/>
              <a:t>and Stores Them in a Generic Sorted Dictionary </a:t>
            </a:r>
            <a:r>
              <a:rPr lang="en-IN" sz="2000" b="0" dirty="0" smtClean="0"/>
              <a:t>(4 </a:t>
            </a:r>
            <a:r>
              <a:rPr lang="en-IN" sz="2000" b="0" dirty="0"/>
              <a:t>of </a:t>
            </a:r>
            <a:r>
              <a:rPr lang="en-IN" sz="2000" b="0" dirty="0" smtClean="0"/>
              <a:t>5)</a:t>
            </a:r>
            <a:endParaRPr lang="en-IN" sz="2000" dirty="0"/>
          </a:p>
        </p:txBody>
      </p:sp>
      <p:pic>
        <p:nvPicPr>
          <p:cNvPr id="13" name="Picture 12" descr="Code has 17 lines, starting at line 49, as follows. Line 49. Blank. Line 50. Forward slash forward slash display dictionary content. Line 51. Private static void display dictionary left angle bracket k comma v right angle bracket left parenthesis. Line 52, indented once. Sorted dictionary left angle bracket k comma V right angle bracket dictionary right parenthesis. Line 53. Left brace. Line 54, indented once. Console period write line left parenthesis. Line 55, indented twice. Dollar symbol double quote back slash n sorted dictionary contains colon back slash n left brace double quote key double quote comma hyphen 12 right brace. Left brace double quote value double quote comma hyphen 12 right brace double quote right parenthesis semicolon. Line 56. Blank. Line 57, indented once. Forward slash forward slash generate output for each key in the sorted dictionary. Line 58, indented once. Forward slash forward slash by iterating through the keys property with a for each statement. Line 59, indented once. For each left parenthesis v a r key in dictionary period keys right parenthesis. Line 60, indented once. Left brace. Line 61, indented twice. Console period write line left parenthesis dollar symbol double quote left brace key comma hyphen 12 right brace left brace dictionary left bracket key right bracket comma hyphen 12 right brace double quote left parenthesis semicolon. Line 62, indented once. Right brace. Line 63. Blank. Line 64, indented once. Console period write line left parenthesis dollar symbol double quote back slash n size colon left brace dictionary period count right brace double quote right parenthesis semicolon. Line 65, indented once. Right brace. Line 66. Right brace"/>
          <p:cNvPicPr>
            <a:picLocks noChangeAspect="1"/>
          </p:cNvPicPr>
          <p:nvPr/>
        </p:nvPicPr>
        <p:blipFill>
          <a:blip r:embed="rId2"/>
          <a:stretch>
            <a:fillRect/>
          </a:stretch>
        </p:blipFill>
        <p:spPr>
          <a:xfrm>
            <a:off x="625588" y="1795286"/>
            <a:ext cx="7892823" cy="4166420"/>
          </a:xfrm>
          <a:prstGeom prst="rect">
            <a:avLst/>
          </a:prstGeom>
        </p:spPr>
      </p:pic>
    </p:spTree>
    <p:extLst>
      <p:ext uri="{BB962C8B-B14F-4D97-AF65-F5344CB8AC3E}">
        <p14:creationId xmlns:p14="http://schemas.microsoft.com/office/powerpoint/2010/main" val="20629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656"/>
            <a:ext cx="8229600" cy="1286301"/>
          </a:xfrm>
        </p:spPr>
        <p:txBody>
          <a:bodyPr anchor="ctr"/>
          <a:lstStyle/>
          <a:p>
            <a:r>
              <a:rPr lang="en-IN" sz="2800" dirty="0"/>
              <a:t>Figure 21.4 App Counts the Number of Occurrences of Each Word in a </a:t>
            </a:r>
            <a:r>
              <a:rPr lang="en-IN" sz="2800" dirty="0" smtClean="0">
                <a:latin typeface="Consolas" panose="020B0609020204030204" pitchFamily="49" charset="0"/>
              </a:rPr>
              <a:t>string</a:t>
            </a:r>
            <a:r>
              <a:rPr lang="en-IN" sz="2800" dirty="0" smtClean="0"/>
              <a:t> </a:t>
            </a:r>
            <a:r>
              <a:rPr lang="en-IN" sz="2800" dirty="0"/>
              <a:t>and Stores Them in a Generic Sorted </a:t>
            </a:r>
            <a:r>
              <a:rPr lang="en-IN" sz="2800" dirty="0" smtClean="0"/>
              <a:t>Dictionary </a:t>
            </a:r>
            <a:r>
              <a:rPr lang="en-IN" sz="2000" b="0" dirty="0" smtClean="0"/>
              <a:t>(5 </a:t>
            </a:r>
            <a:r>
              <a:rPr lang="en-IN" sz="2000" b="0" dirty="0"/>
              <a:t>of 5)</a:t>
            </a:r>
            <a:endParaRPr lang="en-IN" sz="2000" dirty="0"/>
          </a:p>
        </p:txBody>
      </p:sp>
      <p:pic>
        <p:nvPicPr>
          <p:cNvPr id="4" name="Picture 3" descr="The a p p counts program output displays the number of occurrences of each word in a string and stores them in a generic stored dictionary. Line 1: enter a string, colon. Line 2: we few, comma, we happy few, comma, we band of brothers. Line 3: sorted dictionary contains, colon. Line 4: key value. Line 5: band, indented, 1. Line 6: brothers, indented, 1. Line 7: few, comma, indented, 2. Line 8: happy, indented, 1. Line 9: of, indented, 1. Line 10: we, indented, 3. Line 11: size, colon, 6."/>
          <p:cNvPicPr>
            <a:picLocks noChangeAspect="1"/>
          </p:cNvPicPr>
          <p:nvPr/>
        </p:nvPicPr>
        <p:blipFill>
          <a:blip r:embed="rId2"/>
          <a:stretch>
            <a:fillRect/>
          </a:stretch>
        </p:blipFill>
        <p:spPr>
          <a:xfrm>
            <a:off x="1557934" y="1903147"/>
            <a:ext cx="6028131" cy="3822504"/>
          </a:xfrm>
          <a:prstGeom prst="rect">
            <a:avLst/>
          </a:prstGeom>
        </p:spPr>
      </p:pic>
    </p:spTree>
    <p:extLst>
      <p:ext uri="{BB962C8B-B14F-4D97-AF65-F5344CB8AC3E}">
        <p14:creationId xmlns:p14="http://schemas.microsoft.com/office/powerpoint/2010/main" val="320904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Common Programming Error 21.2</a:t>
            </a:r>
          </a:p>
        </p:txBody>
      </p:sp>
      <p:sp>
        <p:nvSpPr>
          <p:cNvPr id="5" name="Text Placeholder 4"/>
          <p:cNvSpPr>
            <a:spLocks noGrp="1"/>
          </p:cNvSpPr>
          <p:nvPr>
            <p:ph type="body" idx="1"/>
          </p:nvPr>
        </p:nvSpPr>
        <p:spPr/>
        <p:txBody>
          <a:bodyPr/>
          <a:lstStyle/>
          <a:p>
            <a:pPr marL="0" indent="0">
              <a:buNone/>
            </a:pPr>
            <a:r>
              <a:rPr lang="en-IN" dirty="0"/>
              <a:t>Using the </a:t>
            </a:r>
            <a:r>
              <a:rPr lang="en-IN" b="1" dirty="0">
                <a:latin typeface="Consolas" panose="020B0609020204030204" pitchFamily="49" charset="0"/>
                <a:cs typeface="Consolas" panose="020B0609020204030204" pitchFamily="49" charset="0"/>
              </a:rPr>
              <a:t>Add</a:t>
            </a:r>
            <a:r>
              <a:rPr lang="en-IN" dirty="0"/>
              <a:t> method to add a key that already exists in the hash table causes an </a:t>
            </a:r>
            <a:r>
              <a:rPr lang="en-IN" b="1" dirty="0">
                <a:latin typeface="Consolas" panose="020B0609020204030204" pitchFamily="49" charset="0"/>
                <a:cs typeface="Consolas" panose="020B0609020204030204" pitchFamily="49" charset="0"/>
              </a:rPr>
              <a:t>ArgumentException</a:t>
            </a:r>
            <a:r>
              <a:rPr lang="en-IN" dirty="0"/>
              <a:t>.</a:t>
            </a:r>
          </a:p>
        </p:txBody>
      </p:sp>
    </p:spTree>
    <p:extLst>
      <p:ext uri="{BB962C8B-B14F-4D97-AF65-F5344CB8AC3E}">
        <p14:creationId xmlns:p14="http://schemas.microsoft.com/office/powerpoint/2010/main" val="784780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21.3</a:t>
            </a:r>
          </a:p>
        </p:txBody>
      </p:sp>
      <p:sp>
        <p:nvSpPr>
          <p:cNvPr id="3" name="Text Placeholder 2"/>
          <p:cNvSpPr>
            <a:spLocks noGrp="1"/>
          </p:cNvSpPr>
          <p:nvPr>
            <p:ph type="body" idx="1"/>
          </p:nvPr>
        </p:nvSpPr>
        <p:spPr/>
        <p:txBody>
          <a:bodyPr/>
          <a:lstStyle/>
          <a:p>
            <a:pPr marL="0" indent="0">
              <a:buNone/>
            </a:pPr>
            <a:r>
              <a:rPr lang="en-IN" dirty="0"/>
              <a:t>Invoking the </a:t>
            </a:r>
            <a:r>
              <a:rPr lang="en-IN" b="1" dirty="0">
                <a:latin typeface="Consolas" panose="020B0609020204030204" pitchFamily="49" charset="0"/>
              </a:rPr>
              <a:t>get</a:t>
            </a:r>
            <a:r>
              <a:rPr lang="en-IN" dirty="0"/>
              <a:t> accessor of a </a:t>
            </a:r>
            <a:r>
              <a:rPr lang="en-IN" b="1" dirty="0">
                <a:latin typeface="Consolas" panose="020B0609020204030204" pitchFamily="49" charset="0"/>
                <a:cs typeface="Consolas" panose="020B0609020204030204" pitchFamily="49" charset="0"/>
              </a:rPr>
              <a:t>SortedDictionary</a:t>
            </a:r>
            <a:r>
              <a:rPr lang="en-IN" dirty="0"/>
              <a:t> indexer with a key that does not </a:t>
            </a:r>
            <a:r>
              <a:rPr lang="en-IN" dirty="0" smtClean="0"/>
              <a:t>exist in </a:t>
            </a:r>
            <a:r>
              <a:rPr lang="en-IN" dirty="0"/>
              <a:t>the collection causes a </a:t>
            </a:r>
            <a:r>
              <a:rPr lang="en-IN" b="1" dirty="0">
                <a:latin typeface="Consolas" panose="020B0609020204030204" pitchFamily="49" charset="0"/>
                <a:cs typeface="Consolas" panose="020B0609020204030204" pitchFamily="49" charset="0"/>
              </a:rPr>
              <a:t>KeyNotFoundException</a:t>
            </a:r>
            <a:r>
              <a:rPr lang="en-IN" dirty="0"/>
              <a:t>.</a:t>
            </a:r>
          </a:p>
        </p:txBody>
      </p:sp>
    </p:spTree>
    <p:extLst>
      <p:ext uri="{BB962C8B-B14F-4D97-AF65-F5344CB8AC3E}">
        <p14:creationId xmlns:p14="http://schemas.microsoft.com/office/powerpoint/2010/main" val="2805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 </a:t>
            </a:r>
            <a:r>
              <a:rPr lang="en-US" sz="2000" b="0" dirty="0" smtClean="0"/>
              <a:t>(2 </a:t>
            </a:r>
            <a:r>
              <a:rPr lang="en-US" sz="2000" b="0" dirty="0"/>
              <a:t>of </a:t>
            </a:r>
            <a:r>
              <a:rPr lang="en-US" sz="2000" b="0" dirty="0" smtClean="0"/>
              <a:t>2)</a:t>
            </a:r>
            <a:endParaRPr lang="en-US" sz="2000" dirty="0"/>
          </a:p>
        </p:txBody>
      </p:sp>
      <p:sp>
        <p:nvSpPr>
          <p:cNvPr id="8" name="Text Placeholder 7"/>
          <p:cNvSpPr>
            <a:spLocks noGrp="1"/>
          </p:cNvSpPr>
          <p:nvPr>
            <p:ph type="body" idx="1"/>
          </p:nvPr>
        </p:nvSpPr>
        <p:spPr>
          <a:xfrm>
            <a:off x="457200" y="1600200"/>
            <a:ext cx="1136073" cy="454271"/>
          </a:xfrm>
        </p:spPr>
        <p:txBody>
          <a:bodyPr/>
          <a:lstStyle/>
          <a:p>
            <a:r>
              <a:rPr lang="en-IN" sz="2400" dirty="0" smtClean="0">
                <a:latin typeface="+mn-lt"/>
              </a:rPr>
              <a:t>Use</a:t>
            </a:r>
            <a:endParaRPr lang="en-IN"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75694649"/>
              </p:ext>
            </p:extLst>
          </p:nvPr>
        </p:nvGraphicFramePr>
        <p:xfrm>
          <a:off x="1391005" y="1714848"/>
          <a:ext cx="479433" cy="353271"/>
        </p:xfrm>
        <a:graphic>
          <a:graphicData uri="http://schemas.openxmlformats.org/presentationml/2006/ole">
            <mc:AlternateContent xmlns:mc="http://schemas.openxmlformats.org/markup-compatibility/2006">
              <mc:Choice xmlns:v="urn:schemas-microsoft-com:vml" Requires="v">
                <p:oleObj spid="_x0000_s3134"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1391005" y="1714848"/>
                        <a:ext cx="479433" cy="353271"/>
                      </a:xfrm>
                      <a:prstGeom prst="rect">
                        <a:avLst/>
                      </a:prstGeom>
                    </p:spPr>
                  </p:pic>
                </p:oleObj>
              </mc:Fallback>
            </mc:AlternateContent>
          </a:graphicData>
        </a:graphic>
      </p:graphicFrame>
      <p:sp>
        <p:nvSpPr>
          <p:cNvPr id="2" name="Text Placeholder 1"/>
          <p:cNvSpPr>
            <a:spLocks noGrp="1"/>
          </p:cNvSpPr>
          <p:nvPr>
            <p:ph type="body" idx="2"/>
          </p:nvPr>
        </p:nvSpPr>
        <p:spPr>
          <a:xfrm>
            <a:off x="457200" y="1600200"/>
            <a:ext cx="8229600" cy="4786745"/>
          </a:xfrm>
        </p:spPr>
        <p:txBody>
          <a:bodyPr/>
          <a:lstStyle/>
          <a:p>
            <a:pPr marL="0" indent="1344613">
              <a:buNone/>
            </a:pPr>
            <a:r>
              <a:rPr lang="en-IN" sz="2400" dirty="0">
                <a:latin typeface="+mn-lt"/>
              </a:rPr>
              <a:t>6 index initializers to initialize a dictionary.</a:t>
            </a:r>
          </a:p>
          <a:p>
            <a:r>
              <a:rPr lang="en-IN" sz="2400" dirty="0">
                <a:latin typeface="+mn-lt"/>
              </a:rPr>
              <a:t>Store method references in delegate variables, then use those variables to invoke the corresponding methods.</a:t>
            </a:r>
          </a:p>
          <a:p>
            <a:r>
              <a:rPr lang="en-IN" sz="2400" dirty="0">
                <a:latin typeface="+mn-lt"/>
              </a:rPr>
              <a:t>Use lambda expressions to create anonymous methods and refer to those methods via delegate variables.</a:t>
            </a:r>
          </a:p>
          <a:p>
            <a:r>
              <a:rPr lang="en-IN" sz="2400" dirty="0">
                <a:latin typeface="+mn-lt"/>
              </a:rPr>
              <a:t>Use L</a:t>
            </a:r>
            <a:r>
              <a:rPr lang="en-IN" sz="100" dirty="0">
                <a:latin typeface="+mn-lt"/>
              </a:rPr>
              <a:t> </a:t>
            </a:r>
            <a:r>
              <a:rPr lang="en-IN" sz="2400" dirty="0">
                <a:latin typeface="+mn-lt"/>
              </a:rPr>
              <a:t>I</a:t>
            </a:r>
            <a:r>
              <a:rPr lang="en-IN" sz="100" dirty="0">
                <a:latin typeface="+mn-lt"/>
              </a:rPr>
              <a:t> </a:t>
            </a:r>
            <a:r>
              <a:rPr lang="en-IN" sz="2400" dirty="0">
                <a:latin typeface="+mn-lt"/>
              </a:rPr>
              <a:t>N</a:t>
            </a:r>
            <a:r>
              <a:rPr lang="en-IN" sz="100" dirty="0">
                <a:latin typeface="+mn-lt"/>
              </a:rPr>
              <a:t> </a:t>
            </a:r>
            <a:r>
              <a:rPr lang="en-IN" sz="2400" dirty="0">
                <a:latin typeface="+mn-lt"/>
              </a:rPr>
              <a:t>Q method-call syntax and lambdas to demonstrate functional programming techniques.</a:t>
            </a:r>
          </a:p>
          <a:p>
            <a:r>
              <a:rPr lang="en-IN" sz="2400" dirty="0">
                <a:latin typeface="+mn-lt"/>
              </a:rPr>
              <a:t>Parallelize L</a:t>
            </a:r>
            <a:r>
              <a:rPr lang="en-IN" sz="100" dirty="0">
                <a:latin typeface="+mn-lt"/>
              </a:rPr>
              <a:t> </a:t>
            </a:r>
            <a:r>
              <a:rPr lang="en-IN" sz="2400" dirty="0">
                <a:latin typeface="+mn-lt"/>
              </a:rPr>
              <a:t>I</a:t>
            </a:r>
            <a:r>
              <a:rPr lang="en-IN" sz="100" dirty="0">
                <a:latin typeface="+mn-lt"/>
              </a:rPr>
              <a:t> </a:t>
            </a:r>
            <a:r>
              <a:rPr lang="en-IN" sz="2400" dirty="0">
                <a:latin typeface="+mn-lt"/>
              </a:rPr>
              <a:t>N</a:t>
            </a:r>
            <a:r>
              <a:rPr lang="en-IN" sz="100" dirty="0">
                <a:latin typeface="+mn-lt"/>
              </a:rPr>
              <a:t> </a:t>
            </a:r>
            <a:r>
              <a:rPr lang="en-IN" sz="2400" dirty="0">
                <a:latin typeface="+mn-lt"/>
              </a:rPr>
              <a:t>Q operations with P</a:t>
            </a:r>
            <a:r>
              <a:rPr lang="en-IN" sz="100" dirty="0">
                <a:latin typeface="+mn-lt"/>
              </a:rPr>
              <a:t> </a:t>
            </a:r>
            <a:r>
              <a:rPr lang="en-IN" sz="2400" dirty="0">
                <a:latin typeface="+mn-lt"/>
              </a:rPr>
              <a:t>L</a:t>
            </a:r>
            <a:r>
              <a:rPr lang="en-IN" sz="100" dirty="0">
                <a:latin typeface="+mn-lt"/>
              </a:rPr>
              <a:t> </a:t>
            </a:r>
            <a:r>
              <a:rPr lang="en-IN" sz="2400" dirty="0">
                <a:latin typeface="+mn-lt"/>
              </a:rPr>
              <a:t>I</a:t>
            </a:r>
            <a:r>
              <a:rPr lang="en-IN" sz="100" dirty="0">
                <a:latin typeface="+mn-lt"/>
              </a:rPr>
              <a:t> </a:t>
            </a:r>
            <a:r>
              <a:rPr lang="en-IN" sz="2400" dirty="0">
                <a:latin typeface="+mn-lt"/>
              </a:rPr>
              <a:t>N</a:t>
            </a:r>
            <a:r>
              <a:rPr lang="en-IN" sz="100" dirty="0">
                <a:latin typeface="+mn-lt"/>
              </a:rPr>
              <a:t> </a:t>
            </a:r>
            <a:r>
              <a:rPr lang="en-IN" sz="2400" dirty="0">
                <a:latin typeface="+mn-lt"/>
              </a:rPr>
              <a:t>Q for multicore performance.</a:t>
            </a:r>
            <a:endParaRPr lang="en-US" sz="2400" dirty="0">
              <a:latin typeface="+mn-lt"/>
            </a:endParaRPr>
          </a:p>
          <a:p>
            <a:r>
              <a:rPr lang="en-IN" sz="2400" dirty="0">
                <a:latin typeface="+mn-lt"/>
              </a:rPr>
              <a:t>Learn covariance and contravariance for generic types</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1554610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21.5 Using </a:t>
            </a:r>
            <a:r>
              <a:rPr lang="en-IN" dirty="0" smtClean="0">
                <a:latin typeface="Consolas" panose="020B0609020204030204" pitchFamily="49" charset="0"/>
              </a:rPr>
              <a:t>LinkedList</a:t>
            </a:r>
            <a:r>
              <a:rPr lang="en-IN" dirty="0" smtClean="0"/>
              <a:t>s </a:t>
            </a:r>
            <a:r>
              <a:rPr lang="en-IN" sz="2000" b="0" dirty="0" smtClean="0"/>
              <a:t>(1 of 8)</a:t>
            </a:r>
            <a:endParaRPr lang="en-IN" sz="2000" b="0" dirty="0"/>
          </a:p>
        </p:txBody>
      </p:sp>
      <p:pic>
        <p:nvPicPr>
          <p:cNvPr id="5" name="Picture 4" descr="The program code for using linked lists. Line 1: forward slash, forward slash, f i g period 21.5, colon, linked list test, period, c s. Line 2: forward slash, forward slash, using linked lists, period. Line 3: using system, semicolon. Line 4: using system, period, collections, period, generic, semicolon. Line 5: blank. Line 6: class linked list test. Line 7: left brace. Line 8, indented once: private static read only string, left bracket, right bracket, colors, =. Line 9, indented twice: left brace, open quotes, black, close quotes, comma, open quotes, yellow, close quotes, comma, open quotes, green, close quotes, comma, open quotes, blue, close quotes, comma, open quotes, violet, close quotes, comma, open quotes, silver, close quotes, right brace, semicolon. Line 10, indented once: private static read only string, left bracket, right bracket, colors 2, =. Line 11, indented twice: left brace, open quotes, gold, close quotes, comma, open quotes, white, close quotes, comma, open quotes, brown, close quotes, comma, open quotes, blue, close quotes, comma, open quotes, gray, close quotes, right brace, semicolon. Line 12: blank. Line 13, indented once: forward slash, forward slash, set up and manipulate linked list, objects. Line 14, indented once: static void main, left parenthesis, right parenthesis. Line 15, indented once: left brace. Line 16, indented twice: v a r list 1, =, new linked list, left angled bracket, string, right angled bracket, left parenthesis, right parenthesis, semicolon. Line 17: blank. Line 18, indented twice: forward slash, forward slash, add elements to first linked list. Line 19, indented twice: for each, left parenthesis, v a r color in colors, right parenthesis. Line 20, indented twice: left brace. Line 21, indented three times: list 1, period, add last, left parenthesis, color, right parenthesis, semicolon. Line 22, indented twice: right brace."/>
          <p:cNvPicPr>
            <a:picLocks noChangeAspect="1"/>
          </p:cNvPicPr>
          <p:nvPr/>
        </p:nvPicPr>
        <p:blipFill>
          <a:blip r:embed="rId2"/>
          <a:stretch>
            <a:fillRect/>
          </a:stretch>
        </p:blipFill>
        <p:spPr>
          <a:xfrm>
            <a:off x="706757" y="1509085"/>
            <a:ext cx="7730486" cy="4615902"/>
          </a:xfrm>
          <a:prstGeom prst="rect">
            <a:avLst/>
          </a:prstGeom>
        </p:spPr>
      </p:pic>
    </p:spTree>
    <p:extLst>
      <p:ext uri="{BB962C8B-B14F-4D97-AF65-F5344CB8AC3E}">
        <p14:creationId xmlns:p14="http://schemas.microsoft.com/office/powerpoint/2010/main" val="211534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(2 </a:t>
            </a:r>
            <a:r>
              <a:rPr lang="en-IN" sz="2000" b="0" dirty="0"/>
              <a:t>of 8)</a:t>
            </a:r>
            <a:endParaRPr lang="en-IN" dirty="0"/>
          </a:p>
        </p:txBody>
      </p:sp>
      <p:pic>
        <p:nvPicPr>
          <p:cNvPr id="4" name="Picture 3" descr="The program code for using linked lists. Line 23: blank. Line 24, indented twice: forward slash, forward slash, add elements to second linked list via constructor. Line 25, indented twice: v a r list 2, =, new linked list, left angled bracket, string, right angled bracket, left parenthesis, colors 2, right parenthesis, semicolon. Line 26: blank. Line 27, indented twice: concatenate, left parenthesis, list 1, comma, list 2, right parenthesis, semicolon, forward slash, forward slash, concatenate list 2 onto list 1. Line 28, indented twice: print list, left parenthesis, list 1, right parenthesis, semicolon, forward slash, forward slash, display list 1 elements. Line 29, indented twice: blank. Line 30, indented twice: console, period, write line, left parenthesis, open quotes, back slash, n converting, strings in list 1 to uppercase, back slash, n, close quotes, right parenthesis, semicolon. Line 31, indented twice: to upper case strings, left parenthesis, list 1, right parenthesis, semicolon, forward slash, forward slash, convert to uppercase string. Line 32, indented twice: print list, left parenthesis, list 1, right parenthesis, semicolon, forward slash, forward slash, display list 1 elements. Line 33: blank. Line 34, indented twice: console, period, write line, left parenthesis, open quotes, back slash, n deleting strings between black and brown, back slash, n, close quotes, right parenthesis, semicolon. Line 35, indented twice: remove items between, left parenthesis, list 1, comma, open quotes, black, close quotes, comma, open quotes, brown, close quotes, right parenthesis, semicolon. Line 36: blank. Line 37, indented twice: print list, left parenthesis, list 1, right parenthesis, semicolon, forward slash, forward slash, display list 1 elements. Line 38, indented twice: print reversed list, left parenthesis, list 1, right parenthesis, semicolon, forward slash, forward slash, display list in reverse order. Line 39, indented once: right brace."/>
          <p:cNvPicPr>
            <a:picLocks noChangeAspect="1"/>
          </p:cNvPicPr>
          <p:nvPr/>
        </p:nvPicPr>
        <p:blipFill>
          <a:blip r:embed="rId2"/>
          <a:stretch>
            <a:fillRect/>
          </a:stretch>
        </p:blipFill>
        <p:spPr>
          <a:xfrm>
            <a:off x="549812" y="1675821"/>
            <a:ext cx="8044375" cy="3734397"/>
          </a:xfrm>
          <a:prstGeom prst="rect">
            <a:avLst/>
          </a:prstGeom>
        </p:spPr>
      </p:pic>
    </p:spTree>
    <p:extLst>
      <p:ext uri="{BB962C8B-B14F-4D97-AF65-F5344CB8AC3E}">
        <p14:creationId xmlns:p14="http://schemas.microsoft.com/office/powerpoint/2010/main" val="1820999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(3 </a:t>
            </a:r>
            <a:r>
              <a:rPr lang="en-IN" sz="2000" b="0" dirty="0"/>
              <a:t>of 8)</a:t>
            </a:r>
            <a:endParaRPr lang="en-IN" dirty="0"/>
          </a:p>
        </p:txBody>
      </p:sp>
      <p:pic>
        <p:nvPicPr>
          <p:cNvPr id="4" name="Picture 3" descr="The program code for using linked lists. Line 40: blank. Line 41, indented once: forward slash, forward slash, display list contents. Line 42, indented once: private static void print list, left angled bracket, t, right angled bracket, left parenthesis, linked list, left angled bracket, t, right angled bracket, list, right parenthesis. Line 43, indented once: left brace. Line 44, indented twice: console, period, write line, left parenthesis, open quotes, linked list, colon, close quotes, right parenthesis, semicolon. Line 45: blank. Line 46, indented twice: for each, left parenthesis, v a r value in list, right parenthesis. Line 47, indented twice: left brace. Line 48, indented three times: console, period, write, left parenthesis, dollar sign, open quotes, left brace, value, right brace, close quotes, right parenthesis, semicolon. Line 49, indented twice: right brace. Line 50: blank. Line 51, indented twice: console, period, write line, left parenthesis, right parenthesis, semicolon. Line 52, indented once: right brace. Line 53: blank."/>
          <p:cNvPicPr>
            <a:picLocks noChangeAspect="1"/>
          </p:cNvPicPr>
          <p:nvPr/>
        </p:nvPicPr>
        <p:blipFill rotWithShape="1">
          <a:blip r:embed="rId2"/>
          <a:srcRect l="3743" r="7552"/>
          <a:stretch/>
        </p:blipFill>
        <p:spPr>
          <a:xfrm>
            <a:off x="905670" y="1610790"/>
            <a:ext cx="7332659" cy="3524848"/>
          </a:xfrm>
          <a:prstGeom prst="rect">
            <a:avLst/>
          </a:prstGeom>
        </p:spPr>
      </p:pic>
    </p:spTree>
    <p:extLst>
      <p:ext uri="{BB962C8B-B14F-4D97-AF65-F5344CB8AC3E}">
        <p14:creationId xmlns:p14="http://schemas.microsoft.com/office/powerpoint/2010/main" val="4057908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(4 </a:t>
            </a:r>
            <a:r>
              <a:rPr lang="en-IN" sz="2000" b="0" dirty="0"/>
              <a:t>of 8)</a:t>
            </a:r>
            <a:endParaRPr lang="en-IN" dirty="0"/>
          </a:p>
        </p:txBody>
      </p:sp>
      <p:pic>
        <p:nvPicPr>
          <p:cNvPr id="6" name="Picture 5" descr="The program code for using linked lists. Line 54, indented once: forward slash, forward slash, concatenate the second list on the end of the first list. Line 55, indented once: private static void concatenate, left angled bracket, t, right angled bracket, left parenthesis. Line 56, indented twice: linked list, left angled bracket, t, right angled bracket, list 1, comma, linked list, left angled bracket, t, right angled bracket, list 2, right parenthesis. Line 57, indented once: left brace. Line 58, indented twice: forward slash, forward slash, concatenate lists by copying element values. Line 59, indented twice: forward slash, forward slash, in order from the second list to the first list. Line 60, indented twice: for each, left parenthesis, v a r value in list 2, right parenthesis. Line 61, indented twice: left brace. Line 62, indented three times: list 1, period, add last, left parenthesis, value, right parenthesis, semicolon, forward slash, forward slash, add new node. Line 63, indented twice: right brace. Line 64, indented once: right brace. Line 65: blank."/>
          <p:cNvPicPr>
            <a:picLocks noChangeAspect="1"/>
          </p:cNvPicPr>
          <p:nvPr/>
        </p:nvPicPr>
        <p:blipFill>
          <a:blip r:embed="rId2"/>
          <a:stretch>
            <a:fillRect/>
          </a:stretch>
        </p:blipFill>
        <p:spPr>
          <a:xfrm>
            <a:off x="596766" y="1761904"/>
            <a:ext cx="7950467" cy="3034940"/>
          </a:xfrm>
          <a:prstGeom prst="rect">
            <a:avLst/>
          </a:prstGeom>
        </p:spPr>
      </p:pic>
    </p:spTree>
    <p:extLst>
      <p:ext uri="{BB962C8B-B14F-4D97-AF65-F5344CB8AC3E}">
        <p14:creationId xmlns:p14="http://schemas.microsoft.com/office/powerpoint/2010/main" val="320256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(5 </a:t>
            </a:r>
            <a:r>
              <a:rPr lang="en-IN" sz="2000" b="0" dirty="0"/>
              <a:t>of 8)</a:t>
            </a:r>
            <a:endParaRPr lang="en-IN" dirty="0"/>
          </a:p>
        </p:txBody>
      </p:sp>
      <p:pic>
        <p:nvPicPr>
          <p:cNvPr id="4" name="Picture 3" descr="The program code for using linked lists. Line 66, indented once: forward slash, forward slash, locate string objects and convert to uppercase. Line 67, indented once: private static void to upper case strings, left parenthesis, linked list, left angled bracket, string, right angled bracket, list, right parenthesis. Line 68, indented once: left brace. Line 69, indented twice: forward slash, forward slash, iterate over the list by using the nodes. Line 70, indented twice: linked list, node, left angled bracket, string, right angled bracket, current node, =, list, period, first, semicolon. Line 71, indented twice: blank. Line 72, indented twice: while, left parenthesis, current node, exclamation point, =, null, right parenthesis. Line 73, indented twice: left brace. Line 74, indented three times: string color, =, current node, period, value, semicolon, forward slash, forward slash, get value in node. Line 75, indented three times: current node, period, value, =, color, period, to upper, left parenthesis, right parenthesis, semicolon, forward slash, forward slash, convert to uppercase. Line 76, indented three times: current node, =, current node, period, next, semicolon, forward slash, forward slash, get next node. Line 77, indented twice: right brace. Line 78, indented once: right brace. Line 79: blank."/>
          <p:cNvPicPr>
            <a:picLocks noChangeAspect="1"/>
          </p:cNvPicPr>
          <p:nvPr/>
        </p:nvPicPr>
        <p:blipFill>
          <a:blip r:embed="rId2"/>
          <a:stretch>
            <a:fillRect/>
          </a:stretch>
        </p:blipFill>
        <p:spPr>
          <a:xfrm>
            <a:off x="596527" y="1668189"/>
            <a:ext cx="7951804" cy="3183489"/>
          </a:xfrm>
          <a:prstGeom prst="rect">
            <a:avLst/>
          </a:prstGeom>
        </p:spPr>
      </p:pic>
    </p:spTree>
    <p:extLst>
      <p:ext uri="{BB962C8B-B14F-4D97-AF65-F5344CB8AC3E}">
        <p14:creationId xmlns:p14="http://schemas.microsoft.com/office/powerpoint/2010/main" val="2377863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(6 </a:t>
            </a:r>
            <a:r>
              <a:rPr lang="en-IN" sz="2000" b="0" dirty="0"/>
              <a:t>of 8)</a:t>
            </a:r>
            <a:endParaRPr lang="en-IN" dirty="0"/>
          </a:p>
        </p:txBody>
      </p:sp>
      <p:pic>
        <p:nvPicPr>
          <p:cNvPr id="4" name="Picture 3" descr="The program code for using linked lists. Line 80, indented once: forward slash, forward slash, delete list items between two given items. Line 81, indented once: private static void remove items between, left angled bracket, t, right angled bracket, left parenthesis. Line 82, indented twice: linked list, left angled bracket, t, right angled bracket, list, comma, t start item, comma, t end item, right parenthesis. Line 83, indented once: left brace. Line 84, indented twice: forward slash, forward slash, get the nodes corresponding to the start and end item. Line 85, indented twice: linked list, node, left angled bracket, t, right angled bracket, current node, =, list, period, find, left parenthesis, start item, right parenthesis, semicolon. Line 86, indented twice: linked list, node, left angled bracket, t, right angled bracket, end node, =, list, period, find, left parenthesis, end item, right parenthesis, semicolon. Line 87: blank. Line 88, indented twice: forward slash, forward slash, remove items after the start item. Line 89, indented twice: forward slash, forward slash, until we find the last item or the end of the linked list. Line 90, indented twice: while, left parenthesis, left parenthesis, current node, period, next, exclamation mark, =, null, right parenthesis, ampersand, ampersand, left parenthesis, current node, period, next, exclamation mark, =, end node, right parenthesis, right parenthesis. Line 91, indented twice: left brace. Line 92, indented three times: list, period, remove, left parenthesis, current node, period, next, right parenthesis, semicolon, forward slash, forward slash, remove next node. Line 93, indented twice: right brace. Line 94, indented once: right brace. Line 95: blank."/>
          <p:cNvPicPr>
            <a:picLocks noChangeAspect="1"/>
          </p:cNvPicPr>
          <p:nvPr/>
        </p:nvPicPr>
        <p:blipFill>
          <a:blip r:embed="rId2"/>
          <a:stretch>
            <a:fillRect/>
          </a:stretch>
        </p:blipFill>
        <p:spPr>
          <a:xfrm>
            <a:off x="745026" y="1683676"/>
            <a:ext cx="7653947" cy="3324966"/>
          </a:xfrm>
          <a:prstGeom prst="rect">
            <a:avLst/>
          </a:prstGeom>
        </p:spPr>
      </p:pic>
    </p:spTree>
    <p:extLst>
      <p:ext uri="{BB962C8B-B14F-4D97-AF65-F5344CB8AC3E}">
        <p14:creationId xmlns:p14="http://schemas.microsoft.com/office/powerpoint/2010/main" val="676001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(7 </a:t>
            </a:r>
            <a:r>
              <a:rPr lang="en-IN" sz="2000" b="0" dirty="0"/>
              <a:t>of 8)</a:t>
            </a:r>
            <a:endParaRPr lang="en-IN" dirty="0"/>
          </a:p>
        </p:txBody>
      </p:sp>
      <p:pic>
        <p:nvPicPr>
          <p:cNvPr id="4" name="Picture 3" descr="The program code for using linked lists. Line 96, indented once: forward slash, forward slash, display reversed list. Line 97, indented once: private static void print reversed list, left angled bracket, t, right angled bracket, left parenthesis, linked list, left angled bracket, t, right angled bracket, list, right parenthesis. Line 98, indented once: left brace. Line 99, indented twice: console, period, write line, left parenthesis, open quotes, reversed list, colon, close quotes, right parenthesis, semicolon. Line 100: blank. Line 101, indented twice: forward slash, forward slash, iterate over the list by using the nodes. Line 102, indented twice: linked list, node, left angled bracket, t, right angled bracket, current node, =, list, period, last, semicolon. Line 103: blank. Line 104, indented twice: while, left parenthesis, current node, exclamation mark, =, null, right parenthesis. Line 105, indented twice: left brace. Line 106, indented three times: console, period, write, left parenthesis, dollar sign, open quotes, left brace, current node, period, value, right brace, close quotes, right parenthesis, semicolon. Line 107, indented three times: current node, =, current node, period, previous, semicolon, forward slash, forward slash, get previous node. Line 108, indented twice: right brace. Line 109: blank. Line 110, indented twice: console, period, write line, left parenthesis, right parenthesis, semicolon. Line 111, indented once: right brace. Line 112: right brace."/>
          <p:cNvPicPr>
            <a:picLocks noChangeAspect="1"/>
          </p:cNvPicPr>
          <p:nvPr/>
        </p:nvPicPr>
        <p:blipFill>
          <a:blip r:embed="rId2"/>
          <a:stretch>
            <a:fillRect/>
          </a:stretch>
        </p:blipFill>
        <p:spPr>
          <a:xfrm>
            <a:off x="726326" y="1661413"/>
            <a:ext cx="7691347" cy="3838469"/>
          </a:xfrm>
          <a:prstGeom prst="rect">
            <a:avLst/>
          </a:prstGeom>
        </p:spPr>
      </p:pic>
    </p:spTree>
    <p:extLst>
      <p:ext uri="{BB962C8B-B14F-4D97-AF65-F5344CB8AC3E}">
        <p14:creationId xmlns:p14="http://schemas.microsoft.com/office/powerpoint/2010/main" val="175824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21.5 Using </a:t>
            </a:r>
            <a:r>
              <a:rPr lang="en-IN" dirty="0">
                <a:latin typeface="Consolas" panose="020B0609020204030204" pitchFamily="49" charset="0"/>
              </a:rPr>
              <a:t>LinkedList</a:t>
            </a:r>
            <a:r>
              <a:rPr lang="en-IN" dirty="0"/>
              <a:t>s </a:t>
            </a:r>
            <a:r>
              <a:rPr lang="en-IN" sz="2000" b="0" dirty="0" smtClean="0"/>
              <a:t>(8 </a:t>
            </a:r>
            <a:r>
              <a:rPr lang="en-IN" sz="2000" b="0" dirty="0"/>
              <a:t>of 8)</a:t>
            </a:r>
            <a:endParaRPr lang="en-IN" dirty="0"/>
          </a:p>
        </p:txBody>
      </p:sp>
      <p:pic>
        <p:nvPicPr>
          <p:cNvPr id="4" name="Picture 3" descr="The program output for using linked lists. Line 1: linked list, colon. Line 2: black yellow green blue violet silver gold white brown blue gray. Line 3: converting strings in list 1 to uppercase. Line 4: linked list, colon. Line 5: black yellow green blue violet silver gold white brown blue gray. Line 6: deleting strings between black and brown. Line 7: linked list, colon. Line 8: black brown blue gray. Line 9: reversed list, colon. Line 10: gray blue brown black."/>
          <p:cNvPicPr>
            <a:picLocks noChangeAspect="1"/>
          </p:cNvPicPr>
          <p:nvPr/>
        </p:nvPicPr>
        <p:blipFill>
          <a:blip r:embed="rId2"/>
          <a:stretch>
            <a:fillRect/>
          </a:stretch>
        </p:blipFill>
        <p:spPr>
          <a:xfrm>
            <a:off x="675500" y="1827740"/>
            <a:ext cx="7781809" cy="3268670"/>
          </a:xfrm>
          <a:prstGeom prst="rect">
            <a:avLst/>
          </a:prstGeom>
        </p:spPr>
      </p:pic>
    </p:spTree>
    <p:extLst>
      <p:ext uri="{BB962C8B-B14F-4D97-AF65-F5344CB8AC3E}">
        <p14:creationId xmlns:p14="http://schemas.microsoft.com/office/powerpoint/2010/main" val="180704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Engineering Observation 21.1</a:t>
            </a:r>
          </a:p>
        </p:txBody>
      </p:sp>
      <p:sp>
        <p:nvSpPr>
          <p:cNvPr id="4" name="Text Placeholder 3"/>
          <p:cNvSpPr>
            <a:spLocks noGrp="1"/>
          </p:cNvSpPr>
          <p:nvPr>
            <p:ph type="body" idx="1"/>
          </p:nvPr>
        </p:nvSpPr>
        <p:spPr>
          <a:xfrm>
            <a:off x="457200" y="1600201"/>
            <a:ext cx="8229600" cy="1123122"/>
          </a:xfrm>
        </p:spPr>
        <p:txBody>
          <a:bodyPr/>
          <a:lstStyle/>
          <a:p>
            <a:pPr marL="0" indent="0">
              <a:buNone/>
            </a:pPr>
            <a:r>
              <a:rPr lang="en-IN" dirty="0"/>
              <a:t>For maximal code reuse, define methods with generic type parameters whenever possible.</a:t>
            </a:r>
          </a:p>
        </p:txBody>
      </p:sp>
    </p:spTree>
    <p:extLst>
      <p:ext uri="{BB962C8B-B14F-4D97-AF65-F5344CB8AC3E}">
        <p14:creationId xmlns:p14="http://schemas.microsoft.com/office/powerpoint/2010/main" val="2052418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dirty="0"/>
              <a:t>Figure 21.6 Using Delegates to Pass Functions as Arguments </a:t>
            </a:r>
            <a:r>
              <a:rPr lang="en-IN" sz="2000" b="0" dirty="0" smtClean="0"/>
              <a:t>(1 of 5)</a:t>
            </a:r>
            <a:endParaRPr lang="en-IN" sz="2000" b="0" dirty="0"/>
          </a:p>
        </p:txBody>
      </p:sp>
      <p:pic>
        <p:nvPicPr>
          <p:cNvPr id="6" name="Picture 5" descr="The program code for functions as arguments using delegates. Line 1: forward slash, forward slash, f i g period 21.6, colon, delegates, period, c s. Line 2: forward slash, forward slash, using delegates to pass functions as arguments, period. Line 3: using system, semicolon. Line 4: using system, period, collections, period, generic, semicolon. Line 5: blank. Line 6: class delegates. Line 7: left brace. Line 8, indented once: forward slash, forward slash, delegate for a function that receives an i n t and returns a bool. Line 9, indented once: public delegate bool number predicate, left parenthesis, i n t number, right parenthesis, semicolon. Line 10, indented once: blank. Line 11, indented once: static void main, left parenthesis, right parenthesis. Line 12, indented once: left brace. Line 13, indented twice: i n t, left bracket, right bracket, numbers, =, left brace, 1, comma, 2, comma, 3, comma, 4, comma, 5, comma, 6, comma, 7, comma, 8, comma, 9, comma, 10, right brace, semicolon. Line 14: blank. Line 15, indented twice: forward slash, forward slash, create an instance of the number predicate, delegate type. Line 16, indented twice: number predicate, even predicate, =, i seven, semicolon. Line 17: blank. Line 18, indented twice: forward slash, forward slash, call i seven, using a delegate variable. Line 19, indented twice: console, period, write line, left parenthesis. Line 20, indented three times: dollar sign, open quotes, call i seven, using a delegate variable, colon, left brace, even predicate, left parenthesis, 4, right parenthesis, right brace, close quotes, right parenthesis, semicolon."/>
          <p:cNvPicPr>
            <a:picLocks noChangeAspect="1"/>
          </p:cNvPicPr>
          <p:nvPr/>
        </p:nvPicPr>
        <p:blipFill>
          <a:blip r:embed="rId2"/>
          <a:stretch>
            <a:fillRect/>
          </a:stretch>
        </p:blipFill>
        <p:spPr>
          <a:xfrm>
            <a:off x="822763" y="1645699"/>
            <a:ext cx="7498473" cy="4218716"/>
          </a:xfrm>
          <a:prstGeom prst="rect">
            <a:avLst/>
          </a:prstGeom>
        </p:spPr>
      </p:pic>
    </p:spTree>
    <p:extLst>
      <p:ext uri="{BB962C8B-B14F-4D97-AF65-F5344CB8AC3E}">
        <p14:creationId xmlns:p14="http://schemas.microsoft.com/office/powerpoint/2010/main" val="3063912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(1 of 5)</a:t>
            </a:r>
            <a:endParaRPr lang="en-IN" sz="2000" b="0" dirty="0"/>
          </a:p>
        </p:txBody>
      </p:sp>
      <p:sp>
        <p:nvSpPr>
          <p:cNvPr id="3" name="Text Placeholder 2"/>
          <p:cNvSpPr>
            <a:spLocks noGrp="1"/>
          </p:cNvSpPr>
          <p:nvPr>
            <p:ph type="body" idx="1"/>
          </p:nvPr>
        </p:nvSpPr>
        <p:spPr>
          <a:xfrm>
            <a:off x="457200" y="1600200"/>
            <a:ext cx="8229600" cy="1566105"/>
          </a:xfrm>
        </p:spPr>
        <p:txBody>
          <a:bodyPr/>
          <a:lstStyle/>
          <a:p>
            <a:pPr marL="432000" indent="-432000">
              <a:buNone/>
            </a:pPr>
            <a:r>
              <a:rPr lang="en-IN" sz="2400" b="1" dirty="0" smtClean="0">
                <a:solidFill>
                  <a:schemeClr val="tx2"/>
                </a:solidFill>
                <a:latin typeface="+mn-lt"/>
              </a:rPr>
              <a:t>21.1</a:t>
            </a:r>
            <a:r>
              <a:rPr lang="en-IN" sz="2400" dirty="0" smtClean="0">
                <a:latin typeface="+mn-lt"/>
              </a:rPr>
              <a:t> Introduction</a:t>
            </a:r>
          </a:p>
          <a:p>
            <a:pPr marL="432000" indent="-432000">
              <a:buNone/>
            </a:pPr>
            <a:r>
              <a:rPr lang="en-IN" sz="2400" b="1" dirty="0" smtClean="0">
                <a:solidFill>
                  <a:schemeClr val="tx2"/>
                </a:solidFill>
                <a:latin typeface="+mn-lt"/>
              </a:rPr>
              <a:t>21.2</a:t>
            </a:r>
            <a:r>
              <a:rPr lang="en-IN" sz="2400" b="1" dirty="0" smtClean="0">
                <a:latin typeface="+mn-lt"/>
              </a:rPr>
              <a:t> </a:t>
            </a:r>
            <a:r>
              <a:rPr lang="en-IN" sz="2400" dirty="0">
                <a:latin typeface="+mn-lt"/>
              </a:rPr>
              <a:t>Collections </a:t>
            </a:r>
            <a:r>
              <a:rPr lang="en-IN" sz="2400" dirty="0" smtClean="0">
                <a:latin typeface="+mn-lt"/>
              </a:rPr>
              <a:t>Overview</a:t>
            </a:r>
          </a:p>
          <a:p>
            <a:pPr marL="432000" indent="-432000">
              <a:buNone/>
            </a:pPr>
            <a:r>
              <a:rPr lang="en-IN" sz="2400" b="1" dirty="0">
                <a:solidFill>
                  <a:schemeClr val="tx2"/>
                </a:solidFill>
                <a:latin typeface="+mn-lt"/>
              </a:rPr>
              <a:t>21.3</a:t>
            </a:r>
            <a:r>
              <a:rPr lang="en-IN" sz="2400" b="1" dirty="0">
                <a:latin typeface="+mn-lt"/>
              </a:rPr>
              <a:t> </a:t>
            </a:r>
            <a:r>
              <a:rPr lang="en-IN" sz="2400" dirty="0">
                <a:latin typeface="+mn-lt"/>
              </a:rPr>
              <a:t>Class </a:t>
            </a:r>
            <a:r>
              <a:rPr lang="en-IN" sz="2400" dirty="0">
                <a:latin typeface="+mn-lt"/>
                <a:cs typeface="Consolas" panose="020B0609020204030204" pitchFamily="49" charset="0"/>
              </a:rPr>
              <a:t>Array</a:t>
            </a:r>
            <a:r>
              <a:rPr lang="en-IN" sz="2400" dirty="0">
                <a:latin typeface="+mn-lt"/>
              </a:rPr>
              <a:t> and </a:t>
            </a:r>
            <a:r>
              <a:rPr lang="en-IN" sz="2400" dirty="0" smtClean="0">
                <a:latin typeface="+mn-lt"/>
              </a:rPr>
              <a:t>Enumerators</a:t>
            </a:r>
          </a:p>
          <a:p>
            <a:pPr marL="486000" lvl="1" indent="0">
              <a:buNone/>
            </a:pPr>
            <a:r>
              <a:rPr lang="en-IN" sz="2400" dirty="0" smtClean="0">
                <a:solidFill>
                  <a:schemeClr val="tx2"/>
                </a:solidFill>
                <a:latin typeface="+mn-lt"/>
              </a:rPr>
              <a:t>21.3.1</a:t>
            </a:r>
            <a:r>
              <a:rPr lang="en-IN" sz="2400" dirty="0" smtClean="0">
                <a:latin typeface="+mn-lt"/>
              </a:rPr>
              <a:t> </a:t>
            </a:r>
            <a:endParaRPr lang="en-IN" sz="2400" dirty="0">
              <a:latin typeface="+mn-lt"/>
              <a:cs typeface="Consolas" panose="020B0609020204030204" pitchFamily="49" charset="0"/>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1948231088"/>
              </p:ext>
            </p:extLst>
          </p:nvPr>
        </p:nvGraphicFramePr>
        <p:xfrm>
          <a:off x="1903549" y="3249435"/>
          <a:ext cx="479433" cy="353271"/>
        </p:xfrm>
        <a:graphic>
          <a:graphicData uri="http://schemas.openxmlformats.org/presentationml/2006/ole">
            <mc:AlternateContent xmlns:mc="http://schemas.openxmlformats.org/markup-compatibility/2006">
              <mc:Choice xmlns:v="urn:schemas-microsoft-com:vml" Requires="v">
                <p:oleObj spid="_x0000_s4157" name="Equation" r:id="rId3" imgW="241200" imgH="177480" progId="Equation.DSMT4">
                  <p:embed/>
                </p:oleObj>
              </mc:Choice>
              <mc:Fallback>
                <p:oleObj name="Equation" r:id="rId3" imgW="241200" imgH="177480" progId="Equation.DSMT4">
                  <p:embed/>
                  <p:pic>
                    <p:nvPicPr>
                      <p:cNvPr id="5" name="Object 4"/>
                      <p:cNvPicPr/>
                      <p:nvPr/>
                    </p:nvPicPr>
                    <p:blipFill>
                      <a:blip r:embed="rId4"/>
                      <a:stretch>
                        <a:fillRect/>
                      </a:stretch>
                    </p:blipFill>
                    <p:spPr>
                      <a:xfrm>
                        <a:off x="1903549" y="3249435"/>
                        <a:ext cx="479433" cy="353271"/>
                      </a:xfrm>
                      <a:prstGeom prst="rect">
                        <a:avLst/>
                      </a:prstGeom>
                    </p:spPr>
                  </p:pic>
                </p:oleObj>
              </mc:Fallback>
            </mc:AlternateContent>
          </a:graphicData>
        </a:graphic>
      </p:graphicFrame>
      <p:sp>
        <p:nvSpPr>
          <p:cNvPr id="7" name="Text Placeholder 6"/>
          <p:cNvSpPr>
            <a:spLocks noGrp="1"/>
          </p:cNvSpPr>
          <p:nvPr>
            <p:ph type="body" idx="2"/>
          </p:nvPr>
        </p:nvSpPr>
        <p:spPr>
          <a:xfrm>
            <a:off x="457200" y="3135825"/>
            <a:ext cx="8229600" cy="3123659"/>
          </a:xfrm>
        </p:spPr>
        <p:txBody>
          <a:bodyPr/>
          <a:lstStyle/>
          <a:p>
            <a:pPr marL="1341438" indent="542925">
              <a:spcBef>
                <a:spcPts val="600"/>
              </a:spcBef>
              <a:buNone/>
            </a:pPr>
            <a:r>
              <a:rPr lang="en-IN" sz="2400" dirty="0"/>
              <a:t>6 </a:t>
            </a:r>
            <a:r>
              <a:rPr lang="en-IN" sz="2400" dirty="0">
                <a:latin typeface="Consolas" panose="020B0609020204030204" pitchFamily="49" charset="0"/>
                <a:cs typeface="Consolas" panose="020B0609020204030204" pitchFamily="49" charset="0"/>
              </a:rPr>
              <a:t>using</a:t>
            </a:r>
            <a:r>
              <a:rPr lang="en-IN" sz="2400" b="1" dirty="0">
                <a:latin typeface="Consolas" panose="020B0609020204030204" pitchFamily="49" charset="0"/>
                <a:cs typeface="Consolas" panose="020B0609020204030204" pitchFamily="49" charset="0"/>
              </a:rPr>
              <a:t> </a:t>
            </a:r>
            <a:r>
              <a:rPr lang="en-IN" sz="2400" dirty="0">
                <a:latin typeface="Consolas" panose="020B0609020204030204" pitchFamily="49" charset="0"/>
                <a:cs typeface="Consolas" panose="020B0609020204030204" pitchFamily="49" charset="0"/>
              </a:rPr>
              <a:t>static</a:t>
            </a:r>
            <a:r>
              <a:rPr lang="en-IN" sz="2400" dirty="0"/>
              <a:t> </a:t>
            </a:r>
            <a:r>
              <a:rPr lang="en-IN" sz="2400" dirty="0">
                <a:latin typeface="+mn-lt"/>
              </a:rPr>
              <a:t>Directive</a:t>
            </a:r>
          </a:p>
          <a:p>
            <a:pPr marL="486000" lvl="1" indent="0" defTabSz="179388">
              <a:buNone/>
            </a:pPr>
            <a:r>
              <a:rPr lang="en-IN" sz="2400" dirty="0">
                <a:solidFill>
                  <a:schemeClr val="tx2"/>
                </a:solidFill>
              </a:rPr>
              <a:t>21.3.2</a:t>
            </a:r>
            <a:r>
              <a:rPr lang="en-IN" sz="2400" dirty="0"/>
              <a:t> </a:t>
            </a:r>
            <a:r>
              <a:rPr lang="en-IN" sz="2400" dirty="0">
                <a:latin typeface="+mn-lt"/>
              </a:rPr>
              <a:t>Class</a:t>
            </a:r>
            <a:r>
              <a:rPr lang="en-IN" sz="2400" dirty="0"/>
              <a:t> </a:t>
            </a:r>
            <a:r>
              <a:rPr lang="en-IN" sz="2400" dirty="0">
                <a:latin typeface="Consolas" panose="020B0609020204030204" pitchFamily="49" charset="0"/>
                <a:cs typeface="Consolas" panose="020B0609020204030204" pitchFamily="49" charset="0"/>
              </a:rPr>
              <a:t>Using Array</a:t>
            </a:r>
            <a:r>
              <a:rPr lang="en-IN" sz="2400" dirty="0"/>
              <a:t>’s </a:t>
            </a:r>
            <a:r>
              <a:rPr lang="en-IN" sz="2400" dirty="0">
                <a:latin typeface="Consolas" panose="020B0609020204030204" pitchFamily="49" charset="0"/>
                <a:cs typeface="Consolas" panose="020B0609020204030204" pitchFamily="49" charset="0"/>
              </a:rPr>
              <a:t>static</a:t>
            </a:r>
            <a:r>
              <a:rPr lang="en-IN" sz="2400" dirty="0"/>
              <a:t> </a:t>
            </a:r>
            <a:r>
              <a:rPr lang="en-IN" sz="2400" dirty="0">
                <a:latin typeface="+mn-lt"/>
              </a:rPr>
              <a:t>Fields</a:t>
            </a:r>
          </a:p>
          <a:p>
            <a:pPr marL="486000" lvl="1" indent="0" defTabSz="179388">
              <a:buNone/>
            </a:pPr>
            <a:r>
              <a:rPr lang="en-IN" sz="2400" dirty="0">
                <a:solidFill>
                  <a:schemeClr val="tx2"/>
                </a:solidFill>
              </a:rPr>
              <a:t>21.3.3</a:t>
            </a:r>
            <a:r>
              <a:rPr lang="en-IN" sz="2400" dirty="0"/>
              <a:t> </a:t>
            </a:r>
            <a:r>
              <a:rPr lang="en-IN" sz="2400" dirty="0">
                <a:latin typeface="Consolas" panose="020B0609020204030204" pitchFamily="49" charset="0"/>
                <a:cs typeface="Consolas" panose="020B0609020204030204" pitchFamily="49" charset="0"/>
              </a:rPr>
              <a:t>Array</a:t>
            </a:r>
            <a:r>
              <a:rPr lang="en-IN" sz="2400" dirty="0"/>
              <a:t> </a:t>
            </a:r>
            <a:r>
              <a:rPr lang="en-IN" sz="2400" dirty="0">
                <a:latin typeface="+mn-lt"/>
              </a:rPr>
              <a:t>Method</a:t>
            </a:r>
            <a:r>
              <a:rPr lang="en-IN" sz="2400" dirty="0"/>
              <a:t> </a:t>
            </a:r>
            <a:r>
              <a:rPr lang="en-IN" sz="2400" dirty="0">
                <a:latin typeface="Consolas" panose="020B0609020204030204" pitchFamily="49" charset="0"/>
                <a:cs typeface="Consolas" panose="020B0609020204030204" pitchFamily="49" charset="0"/>
              </a:rPr>
              <a:t>Sort</a:t>
            </a:r>
          </a:p>
          <a:p>
            <a:pPr marL="486000" lvl="1" indent="0" defTabSz="179388">
              <a:buNone/>
            </a:pPr>
            <a:r>
              <a:rPr lang="en-IN" sz="2400" dirty="0">
                <a:solidFill>
                  <a:schemeClr val="tx2"/>
                </a:solidFill>
              </a:rPr>
              <a:t>21.3.4</a:t>
            </a:r>
            <a:r>
              <a:rPr lang="en-IN" sz="2400" dirty="0"/>
              <a:t> </a:t>
            </a:r>
            <a:r>
              <a:rPr lang="en-IN" sz="2400" dirty="0">
                <a:latin typeface="Consolas" panose="020B0609020204030204" pitchFamily="49" charset="0"/>
                <a:cs typeface="Consolas" panose="020B0609020204030204" pitchFamily="49" charset="0"/>
              </a:rPr>
              <a:t>Array</a:t>
            </a:r>
            <a:r>
              <a:rPr lang="en-IN" sz="2400" dirty="0"/>
              <a:t> </a:t>
            </a:r>
            <a:r>
              <a:rPr lang="en-IN" sz="2400" dirty="0">
                <a:latin typeface="+mn-lt"/>
              </a:rPr>
              <a:t>Method</a:t>
            </a:r>
            <a:r>
              <a:rPr lang="en-IN" sz="2400" dirty="0"/>
              <a:t> </a:t>
            </a:r>
            <a:r>
              <a:rPr lang="en-IN" sz="2400" dirty="0">
                <a:latin typeface="Consolas" panose="020B0609020204030204" pitchFamily="49" charset="0"/>
                <a:cs typeface="Consolas" panose="020B0609020204030204" pitchFamily="49" charset="0"/>
              </a:rPr>
              <a:t>Copy</a:t>
            </a:r>
          </a:p>
          <a:p>
            <a:pPr marL="486000" lvl="1" indent="0" defTabSz="179388">
              <a:buNone/>
            </a:pPr>
            <a:r>
              <a:rPr lang="en-IN" sz="2400" dirty="0">
                <a:solidFill>
                  <a:schemeClr val="tx2"/>
                </a:solidFill>
              </a:rPr>
              <a:t>21.3.5</a:t>
            </a:r>
            <a:r>
              <a:rPr lang="en-IN" sz="2400" dirty="0"/>
              <a:t> </a:t>
            </a:r>
            <a:r>
              <a:rPr lang="en-IN" sz="2400" dirty="0">
                <a:latin typeface="Consolas" panose="020B0609020204030204" pitchFamily="49" charset="0"/>
                <a:cs typeface="Consolas" panose="020B0609020204030204" pitchFamily="49" charset="0"/>
              </a:rPr>
              <a:t>Array</a:t>
            </a:r>
            <a:r>
              <a:rPr lang="en-IN" sz="2400" dirty="0"/>
              <a:t> </a:t>
            </a:r>
            <a:r>
              <a:rPr lang="en-IN" sz="2400" dirty="0">
                <a:latin typeface="+mn-lt"/>
              </a:rPr>
              <a:t>Method</a:t>
            </a:r>
            <a:r>
              <a:rPr lang="en-IN" sz="2400" dirty="0"/>
              <a:t> </a:t>
            </a:r>
            <a:r>
              <a:rPr lang="en-IN" sz="2400" dirty="0">
                <a:latin typeface="Consolas" panose="020B0609020204030204" pitchFamily="49" charset="0"/>
                <a:cs typeface="Consolas" panose="020B0609020204030204" pitchFamily="49" charset="0"/>
              </a:rPr>
              <a:t>BinarySearch</a:t>
            </a:r>
          </a:p>
          <a:p>
            <a:pPr marL="486000" lvl="1" indent="0" defTabSz="179388">
              <a:buNone/>
            </a:pPr>
            <a:r>
              <a:rPr lang="en-IN" sz="2400" dirty="0">
                <a:solidFill>
                  <a:schemeClr val="tx2"/>
                </a:solidFill>
              </a:rPr>
              <a:t>21.3.6</a:t>
            </a:r>
            <a:r>
              <a:rPr lang="en-IN" sz="2400" b="1" dirty="0">
                <a:solidFill>
                  <a:schemeClr val="tx1"/>
                </a:solidFill>
              </a:rPr>
              <a:t> </a:t>
            </a:r>
            <a:r>
              <a:rPr lang="en-IN" sz="2400" dirty="0">
                <a:solidFill>
                  <a:schemeClr val="tx1"/>
                </a:solidFill>
                <a:latin typeface="Consolas" panose="020B0609020204030204" pitchFamily="49" charset="0"/>
                <a:cs typeface="Consolas" panose="020B0609020204030204" pitchFamily="49" charset="0"/>
              </a:rPr>
              <a:t>Array</a:t>
            </a:r>
            <a:r>
              <a:rPr lang="en-IN" sz="2400" b="1" dirty="0">
                <a:solidFill>
                  <a:schemeClr val="tx1"/>
                </a:solidFill>
              </a:rPr>
              <a:t> </a:t>
            </a:r>
            <a:r>
              <a:rPr lang="en-IN" sz="2400" dirty="0">
                <a:latin typeface="+mn-lt"/>
              </a:rPr>
              <a:t>Method</a:t>
            </a:r>
            <a:r>
              <a:rPr lang="en-IN" sz="2400" dirty="0"/>
              <a:t> </a:t>
            </a:r>
            <a:r>
              <a:rPr lang="en-IN" sz="2400" dirty="0">
                <a:latin typeface="Consolas" panose="020B0609020204030204" pitchFamily="49" charset="0"/>
                <a:cs typeface="Consolas" panose="020B0609020204030204" pitchFamily="49" charset="0"/>
              </a:rPr>
              <a:t>GetEnumerator</a:t>
            </a:r>
            <a:r>
              <a:rPr lang="en-IN" sz="2400" dirty="0"/>
              <a:t> </a:t>
            </a:r>
            <a:r>
              <a:rPr lang="en-IN" sz="2400" dirty="0">
                <a:latin typeface="+mn-lt"/>
              </a:rPr>
              <a:t>and</a:t>
            </a:r>
            <a:r>
              <a:rPr lang="en-IN" sz="2400" dirty="0"/>
              <a:t> </a:t>
            </a:r>
            <a:r>
              <a:rPr lang="en-IN" sz="2400" dirty="0">
                <a:latin typeface="+mn-lt"/>
              </a:rPr>
              <a:t>Interface</a:t>
            </a:r>
            <a:r>
              <a:rPr lang="en-IN" sz="2400" dirty="0"/>
              <a:t> </a:t>
            </a:r>
            <a:r>
              <a:rPr lang="en-IN" sz="2400" dirty="0" smtClean="0">
                <a:latin typeface="Consolas" panose="020B0609020204030204" pitchFamily="49" charset="0"/>
                <a:cs typeface="Consolas" panose="020B0609020204030204" pitchFamily="49" charset="0"/>
              </a:rPr>
              <a:t>IEnumerator</a:t>
            </a:r>
            <a:endParaRPr lang="en-IN"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2852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21.6 Using Delegates to Pass Functions as Arguments </a:t>
            </a:r>
            <a:r>
              <a:rPr lang="en-IN" sz="2000" b="0" dirty="0" smtClean="0"/>
              <a:t>(2 </a:t>
            </a:r>
            <a:r>
              <a:rPr lang="en-IN" sz="2000" b="0" dirty="0"/>
              <a:t>of 5)</a:t>
            </a:r>
            <a:endParaRPr lang="en-IN" dirty="0"/>
          </a:p>
        </p:txBody>
      </p:sp>
      <p:pic>
        <p:nvPicPr>
          <p:cNvPr id="4" name="Picture 3" descr="The program code for functions as arguments using delegates. Line 21: blank. Line 22, indented twice: forward slash, forward slash, filter the even numbers using method i seven. Line 23, indented twice: list, left angled bracket, i n t, right angled bracket, even numbers, =, filter array, left parenthesis, numbers, comma, even predicate, right parenthesis, semicolon. Line 24: blank. Line 25, indented twice: forward slash, forward slash, display the result. Line 26, indented twice: display list, left parenthesis, open quotes, use i seven, to filter even numbers, colon, close quotes, comma, even numbers, right parenthesis, semicolon. Line 27: blank. Line 28, indented twice: forward slash, forward slash, filter the odd numbers using method is odd. Line 29, indented twice: list, left angled bracket, i n t, right angled bracket, odd numbers, =, filter array, left parenthesis, numbers, comma, is odd, right parenthesis, semicolon. Line 30: blank. Line 31, indented twice: forward slash, forward slash, display the result. Line 32, indented twice: display list, left parenthesis, open quotes, use is odd to filter odd numbers, colon, close quotes, comma, odd numbers, right parenthesis, semicolon. Line 33: blank. Line 34, indented twice: forward slash, forward slash, filter numbers greater than 5 using method is over 5. Line 35, indented twice: list, left angled bracket, i n t, right angled bracket, numbers over 5, =, filter array, left parenthesis, numbers, comma, is over 5, right parenthesis, semicolon. Line 36: blank. Line 37, indented twice: forward slash, forward slash, display the result. Line 38, indented twice: display list, left parenthesis, open quotes, use is over 5 to filter numbers over 5, colon, close quotes, comma, numbers over 5, right parenthesis, semicolon. Line 39, indented once: right brace."/>
          <p:cNvPicPr>
            <a:picLocks noChangeAspect="1"/>
          </p:cNvPicPr>
          <p:nvPr/>
        </p:nvPicPr>
        <p:blipFill>
          <a:blip r:embed="rId2"/>
          <a:stretch>
            <a:fillRect/>
          </a:stretch>
        </p:blipFill>
        <p:spPr>
          <a:xfrm>
            <a:off x="706757" y="1704796"/>
            <a:ext cx="7730486" cy="3924509"/>
          </a:xfrm>
          <a:prstGeom prst="rect">
            <a:avLst/>
          </a:prstGeom>
        </p:spPr>
      </p:pic>
    </p:spTree>
    <p:extLst>
      <p:ext uri="{BB962C8B-B14F-4D97-AF65-F5344CB8AC3E}">
        <p14:creationId xmlns:p14="http://schemas.microsoft.com/office/powerpoint/2010/main" val="16181711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21.6 Using Delegates to Pass Functions as Arguments </a:t>
            </a:r>
            <a:r>
              <a:rPr lang="en-IN" sz="2000" b="0" dirty="0" smtClean="0"/>
              <a:t>(3 </a:t>
            </a:r>
            <a:r>
              <a:rPr lang="en-IN" sz="2000" b="0" dirty="0"/>
              <a:t>of 5)</a:t>
            </a:r>
            <a:endParaRPr lang="en-IN" dirty="0"/>
          </a:p>
        </p:txBody>
      </p:sp>
      <p:pic>
        <p:nvPicPr>
          <p:cNvPr id="4" name="Picture 3" descr="The program code for functions as arguments using delegates. Line 40: blank. Line 41, indented once: forward slash, forward slash, select an array, apostrophe, s elements that satisfy the predicate. Line 42, indented once: private static list, left angled bracket, i n t, right angled bracket, filter array, left parenthesis, i n t, left bracket, right bracket, i n t array, comma. Line 43, indented twice: number predicate predicate, right parenthesis. Line 44, indented once: left brace. Line 45, indented twice: forward slash, forward slash, hold the selected elements. Line 46, indented twice: v a r result, =, new list, left angled bracket, i n t, right angled bracket, left parenthesis, right parenthesis, semicolon. Line 47: blank. Line 48, indented twice: forward slash, forward slash, iterate over each element in the array. Line 49, indented twice: for each, left parenthesis, v a r item in i n t array, right parenthesis. Line 50, indented three times: left brace. Line 51, indented three times: forward slash, forward slash, if the element satisfies the predicate. Line 52, indented three times: if, left parenthesis, predicate, left parenthesis, item, right parenthesis, right parenthesis, forward slash, forward slash, invokes method referenced by predicate. Line 53, indented four times: left brace. Line 54, indented three times: result, period, add, left parenthesis, item, right parenthesis, semicolon, forward slash, forward slash, add the element to the result. Line 55, indented twice: right brace. Line 56, indented once: right brace. Line 57: blank. Line 58, indented twice: return result, semicolon, forward slash, forward slash, return the result. Line 59, indented once: right brace."/>
          <p:cNvPicPr>
            <a:picLocks noChangeAspect="1"/>
          </p:cNvPicPr>
          <p:nvPr/>
        </p:nvPicPr>
        <p:blipFill>
          <a:blip r:embed="rId3"/>
          <a:stretch>
            <a:fillRect/>
          </a:stretch>
        </p:blipFill>
        <p:spPr>
          <a:xfrm>
            <a:off x="526891" y="1670347"/>
            <a:ext cx="8090217" cy="4332314"/>
          </a:xfrm>
          <a:prstGeom prst="rect">
            <a:avLst/>
          </a:prstGeom>
        </p:spPr>
      </p:pic>
    </p:spTree>
    <p:extLst>
      <p:ext uri="{BB962C8B-B14F-4D97-AF65-F5344CB8AC3E}">
        <p14:creationId xmlns:p14="http://schemas.microsoft.com/office/powerpoint/2010/main" val="3199436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21.6 Using Delegates to Pass Functions as Arguments </a:t>
            </a:r>
            <a:r>
              <a:rPr lang="en-IN" sz="2000" b="0" dirty="0" smtClean="0"/>
              <a:t>(4 </a:t>
            </a:r>
            <a:r>
              <a:rPr lang="en-IN" sz="2000" b="0" dirty="0"/>
              <a:t>of 5)</a:t>
            </a:r>
            <a:endParaRPr lang="en-IN" dirty="0"/>
          </a:p>
        </p:txBody>
      </p:sp>
      <p:pic>
        <p:nvPicPr>
          <p:cNvPr id="4" name="Picture 3" descr="The program code for functions as arguments using delegates. Line 60: blank. Line 61, indented once: forward slash, forward slash, determine whether an i n t is even. Line 62, indented once: private static bool i seven, left parenthesis, i n t number, right parenthesis, =, right angled bracket, number percent sign 2, = =, 0, semicolon. Line 63: blank. Line 64, indented once: forward slash, forward slash, determine whether an i n t is odd. Line 65, indented once: private static bool is odd, left parenthesis, i n t number, right parenthesis, =, right angled bracket, number percent sign 2, = =, 1, semicolon. Line 66, indented once: blank. Line 67, indented once: forward slash, forward slash, determine whether an i n t is greater than 5. Line 68, indented once: private static bool is over 5, left parenthesis, i n t number, right parenthesis, =, right angled bracket, number, right angled bracket, 5, semicolon. Line 69: blank. Line 70, indented once: forward slash, forward slash, display the elements of a list. Line 71, indented once: private static void display list, left parenthesis, string description, comma, list, left angled bracket, i n t, right angled bracket, list, right parenthesis. Line 72, indented once: left brace. Line 73, indented twice: console, period, write, left parenthesis, description, right parenthesis, semicolon, forward slash, forward slash, display the output, apostrophe, s description. Line 74, indented twice: blank. Line 75, indented twice: forward slash, forward slash, iterate over each element in the list. Line 76, indented twice: for each, left parenthesis, v a r item in list, right parenthesis. Line 77, indented twice: left brace. Line 78, indented three times: console, period, write, left parenthesis, dollar sign, open quotes, left brace, item, right brace, close quotes, right parenthesis, semicolon, forward slash, forward slash, print item followed by a space. Line 79, indented twice: right brace. Line 80: blank. Line 81, indented twice: console, period, write line, left parenthesis, right parenthesis, semicolon, forward slash, forward slash, add a new line. Line 82, indented once: right brace. Line 83: right brace."/>
          <p:cNvPicPr>
            <a:picLocks noChangeAspect="1"/>
          </p:cNvPicPr>
          <p:nvPr/>
        </p:nvPicPr>
        <p:blipFill>
          <a:blip r:embed="rId2"/>
          <a:stretch>
            <a:fillRect/>
          </a:stretch>
        </p:blipFill>
        <p:spPr>
          <a:xfrm>
            <a:off x="890734" y="1453110"/>
            <a:ext cx="7362532" cy="4850836"/>
          </a:xfrm>
          <a:prstGeom prst="rect">
            <a:avLst/>
          </a:prstGeom>
        </p:spPr>
      </p:pic>
    </p:spTree>
    <p:extLst>
      <p:ext uri="{BB962C8B-B14F-4D97-AF65-F5344CB8AC3E}">
        <p14:creationId xmlns:p14="http://schemas.microsoft.com/office/powerpoint/2010/main" val="2286351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dirty="0"/>
              <a:t>Figure 21.6 Using Delegates to Pass Functions as Arguments </a:t>
            </a:r>
            <a:r>
              <a:rPr lang="en-IN" sz="2000" b="0" dirty="0" smtClean="0"/>
              <a:t>(5 </a:t>
            </a:r>
            <a:r>
              <a:rPr lang="en-IN" sz="2000" b="0" dirty="0"/>
              <a:t>of 5)</a:t>
            </a:r>
            <a:endParaRPr lang="en-IN" dirty="0"/>
          </a:p>
        </p:txBody>
      </p:sp>
      <p:pic>
        <p:nvPicPr>
          <p:cNvPr id="4" name="Picture 3" descr="Line 1: call is even using a delegate variable, colon, true. Line 2: use is even to filter even numbers, colon, 2 4 6 8 10. Line 3: use is odd to filter odd numbers, colon, 1 3 5 7 9. Line 4: use is over 5 to filter numbers over 5, colon, 6 7 8 9 10."/>
          <p:cNvPicPr>
            <a:picLocks noChangeAspect="1"/>
          </p:cNvPicPr>
          <p:nvPr/>
        </p:nvPicPr>
        <p:blipFill>
          <a:blip r:embed="rId2"/>
          <a:stretch>
            <a:fillRect/>
          </a:stretch>
        </p:blipFill>
        <p:spPr>
          <a:xfrm>
            <a:off x="700629" y="1839243"/>
            <a:ext cx="7742742" cy="1842026"/>
          </a:xfrm>
          <a:prstGeom prst="rect">
            <a:avLst/>
          </a:prstGeom>
        </p:spPr>
      </p:pic>
    </p:spTree>
    <p:extLst>
      <p:ext uri="{BB962C8B-B14F-4D97-AF65-F5344CB8AC3E}">
        <p14:creationId xmlns:p14="http://schemas.microsoft.com/office/powerpoint/2010/main" val="2889719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59254" cy="1066799"/>
          </a:xfrm>
        </p:spPr>
        <p:txBody>
          <a:bodyPr anchor="b"/>
          <a:lstStyle/>
          <a:p>
            <a:r>
              <a:rPr lang="en-IN" dirty="0"/>
              <a:t>Figure 21.7 Using Lambda Expressions </a:t>
            </a:r>
            <a:r>
              <a:rPr lang="en-IN" sz="2000" b="0" dirty="0" smtClean="0"/>
              <a:t>(1 of 5)</a:t>
            </a:r>
            <a:endParaRPr lang="en-IN" sz="2000" b="0" dirty="0"/>
          </a:p>
        </p:txBody>
      </p:sp>
      <p:pic>
        <p:nvPicPr>
          <p:cNvPr id="4" name="Picture 3" descr="The program code for a lambda expression. Line 1: forward slash, forward slash, f i g period 21.7, colon, lambdas, period, c s. Line 2: forward slash, forward slash, using lambda expressions, period. Line 3: using system, semicolon. Line 4: using system, period, collections, period, generic, semicolon. Line 5: blank. Line 6: class lambdas. Line 7: left brace. Line 8, indented once: forward slash, forward slash, delegate for a function that receives an i n t and returns a bool. Line 9, indented once: public delegate bool number predicate, left parenthesis, i n t number, right parenthesis, semicolon. Line 10: blank. Line 11, indented once: static void main, left parenthesis, string, left bracket, right bracket, a r g s, right parenthesis. Line 12, indented once: left brace. Line 13, indented twice: i n t, left bracket, right bracket, numbers, =, left brace, 1, comma, 2, comma, 3, comma, 4, comma, 5, comma, 6, comma, 7, comma, 8, comma, 9, comma, 10, right brace, semicolon. Line 14: blank. Line 15, indented twice: forward slash, forward slash, create an instance of the number predicate, delegate type using an. Line 16, indented twice: forward slash, forward slash, implicit lambda expression. Line 17, indented twice: number predicate, even predicate, =, number, =, right angled bracket, number percent sign 2, = =, 0, semicolon. Line 18: blank. Line 19, indented twice: forward slash, forward slash, call a lambda expression through a variable. Line 20, indented twice: console, period, write line, left parenthesis. Line 21, indented three times: dollar sign, open quotes, use a lambda-expression variable, colon, left brace, even predicate, left parenthesis, 4, right parenthesis, right brace, close quotes, right parenthesis, semicolon."/>
          <p:cNvPicPr>
            <a:picLocks noChangeAspect="1"/>
          </p:cNvPicPr>
          <p:nvPr/>
        </p:nvPicPr>
        <p:blipFill>
          <a:blip r:embed="rId2"/>
          <a:stretch>
            <a:fillRect/>
          </a:stretch>
        </p:blipFill>
        <p:spPr>
          <a:xfrm>
            <a:off x="803333" y="1609315"/>
            <a:ext cx="7666987" cy="4394178"/>
          </a:xfrm>
          <a:prstGeom prst="rect">
            <a:avLst/>
          </a:prstGeom>
        </p:spPr>
      </p:pic>
    </p:spTree>
    <p:extLst>
      <p:ext uri="{BB962C8B-B14F-4D97-AF65-F5344CB8AC3E}">
        <p14:creationId xmlns:p14="http://schemas.microsoft.com/office/powerpoint/2010/main" val="2109242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13845" cy="1066799"/>
          </a:xfrm>
        </p:spPr>
        <p:txBody>
          <a:bodyPr anchor="b"/>
          <a:lstStyle/>
          <a:p>
            <a:r>
              <a:rPr lang="en-IN" dirty="0"/>
              <a:t>Figure 21.7 Using Lambda Expressions </a:t>
            </a:r>
            <a:r>
              <a:rPr lang="en-IN" sz="2000" b="0" dirty="0" smtClean="0"/>
              <a:t>(2 </a:t>
            </a:r>
            <a:r>
              <a:rPr lang="en-IN" sz="2000" b="0" dirty="0"/>
              <a:t>of 5)</a:t>
            </a:r>
            <a:endParaRPr lang="en-IN" dirty="0"/>
          </a:p>
        </p:txBody>
      </p:sp>
      <p:pic>
        <p:nvPicPr>
          <p:cNvPr id="4" name="Picture 3" descr="The program code for a lambda expression. Line 22: blank. Line 23, indented twice: forward slash, forward slash, filter the even numbers using a lambda expression. Line 24, indented twice: list, left angled bracket, i n t, right angled bracket, even numbers, =, filter array, left parenthesis, numbers, comma, even predicate, right parenthesis, semicolon. Line 2: blank. Line 26, indented twice: forward slash, forward slash, display the result. Line 27, indented twice: display list, left parenthesis, open quotes, use a lambda expression to filter even numbers, colon, close quotes, comma. Line 28, indented three times: even numbers, right parenthesis, semicolon. Line 29: blank. Line 30, indented twice: forward slash, forward slash, filter the odd numbers using an explicitly typed lambda. Line 31, indented twice: forward slash, forward slash, expression. Line 32, indented twice: list, left angled bracket, i n t, right angled bracket, odd numbers, =. Line 33, indented three times: filter array, left parenthesis, numbers, comma, left parenthesis, i n t number, right parenthesis, =, right angled bracket, number, percent sign, 2, = =, 1, right parenthesis, semicolon. Line 34: blank. Line 35, indented once: forward slash, forward slash, display the result. Line 36, indented once: display list, left parenthesis, open quotes, use a lambda expression to filter odd numbers, colon, close quotes, comma. Line 37, indented twice: odd numbers, right parenthesis, semicolon. Line 38: blank."/>
          <p:cNvPicPr>
            <a:picLocks noChangeAspect="1"/>
          </p:cNvPicPr>
          <p:nvPr/>
        </p:nvPicPr>
        <p:blipFill>
          <a:blip r:embed="rId2"/>
          <a:stretch>
            <a:fillRect/>
          </a:stretch>
        </p:blipFill>
        <p:spPr>
          <a:xfrm>
            <a:off x="840645" y="1599488"/>
            <a:ext cx="7646952" cy="3659024"/>
          </a:xfrm>
          <a:prstGeom prst="rect">
            <a:avLst/>
          </a:prstGeom>
        </p:spPr>
      </p:pic>
    </p:spTree>
    <p:extLst>
      <p:ext uri="{BB962C8B-B14F-4D97-AF65-F5344CB8AC3E}">
        <p14:creationId xmlns:p14="http://schemas.microsoft.com/office/powerpoint/2010/main" val="29358622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72901" cy="1066799"/>
          </a:xfrm>
        </p:spPr>
        <p:txBody>
          <a:bodyPr anchor="b"/>
          <a:lstStyle/>
          <a:p>
            <a:r>
              <a:rPr lang="en-IN" dirty="0"/>
              <a:t>Figure 21.7 Using Lambda Expressions </a:t>
            </a:r>
            <a:r>
              <a:rPr lang="en-IN" sz="2000" b="0" dirty="0" smtClean="0"/>
              <a:t>(3 </a:t>
            </a:r>
            <a:r>
              <a:rPr lang="en-IN" sz="2000" b="0" dirty="0"/>
              <a:t>of 5)</a:t>
            </a:r>
            <a:endParaRPr lang="en-IN" dirty="0"/>
          </a:p>
        </p:txBody>
      </p:sp>
      <p:pic>
        <p:nvPicPr>
          <p:cNvPr id="4" name="Picture 3" descr="The program code for a lambda expression. Line 39, indented once: forward slash, forward slash, filter numbers greater than 5 using an implicit lambda statement. Line 40, indented once: list, left angled bracket, i n t, right angled bracket, numbers over 5, =. Line 41, indented twice: filter array, left parenthesis, numbers, comma, number, =, right angled bracket, left brace, return number, right angled bracket, 5, semicolon, right brace, right parenthesis, semicolon. Line 42: blank. Line 43, indented once: forward slash, forward slash, display the result. Line 44, indented once: display list, left parenthesis, open quotes, use a lambda expression to filter numbers over 5, colon, close quotes, comma. Line 45, indented twice: numbers over 5, right parenthesis, semicolon. Line 46, indented once: right brace. Line 47: blank."/>
          <p:cNvPicPr>
            <a:picLocks noChangeAspect="1"/>
          </p:cNvPicPr>
          <p:nvPr/>
        </p:nvPicPr>
        <p:blipFill>
          <a:blip r:embed="rId2"/>
          <a:stretch>
            <a:fillRect/>
          </a:stretch>
        </p:blipFill>
        <p:spPr>
          <a:xfrm>
            <a:off x="743079" y="1787481"/>
            <a:ext cx="7801140" cy="2015129"/>
          </a:xfrm>
          <a:prstGeom prst="rect">
            <a:avLst/>
          </a:prstGeom>
        </p:spPr>
      </p:pic>
    </p:spTree>
    <p:extLst>
      <p:ext uri="{BB962C8B-B14F-4D97-AF65-F5344CB8AC3E}">
        <p14:creationId xmlns:p14="http://schemas.microsoft.com/office/powerpoint/2010/main" val="2504131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5606" cy="1066799"/>
          </a:xfrm>
        </p:spPr>
        <p:txBody>
          <a:bodyPr anchor="b"/>
          <a:lstStyle/>
          <a:p>
            <a:r>
              <a:rPr lang="en-IN" dirty="0"/>
              <a:t>Figure 21.7 Using Lambda Expressions </a:t>
            </a:r>
            <a:r>
              <a:rPr lang="en-IN" sz="2000" b="0" dirty="0" smtClean="0"/>
              <a:t>(4 </a:t>
            </a:r>
            <a:r>
              <a:rPr lang="en-IN" sz="2000" b="0" dirty="0"/>
              <a:t>of 5)</a:t>
            </a:r>
            <a:endParaRPr lang="en-IN" dirty="0"/>
          </a:p>
        </p:txBody>
      </p:sp>
      <p:pic>
        <p:nvPicPr>
          <p:cNvPr id="4" name="Picture 3" descr="The program code for a lambda expression. Line 48, indented once: forward slash, forward slash, select an array, apostrophe, s elements that satisfy the predicate. Line 49, indented once: private static list, left angled bracket, i n t, right angled bracket, filter array, left parenthesis. Line 50, indented twice: i n t, left bracket, right bracket, i n t array, comma, number predicate, predicate, right parenthesis. Line 51, indented once: left brace. Line 52, indented once: forward slash, forward slash, hold the selected elements. Line 53, indented once: v a r result, =, new list, left angled bracket, i n t, right angled bracket, left parenthesis, right parenthesis, semicolon. Line 54: blank. Line 55, indented twice: forward slash, forward slash, iterate over each element in the array. Line 56, indented twice: for each, left parenthesis, v a r item in i n t array, right parenthesis. Line 57, indented twice: left brace. Line 58, indented three times: forward slash, forward slash, if the element satisfies the predicate. Line 59, indented three times: if, left parenthesis, predicate, left parenthesis, item, right parenthesis, right parenthesis. Line 60, indented three times: left brace. Line 61, indented four times: result, period, add, left parenthesis, item, right parenthesis, semicolon, forward slash, forward slash, add the element to the result. Line 62, indented three times: right brace. Line 63, indented twice: right brace. Line 64: blank. Line 65, indented twice: return result, semicolon, forward slash, forward slash, return the result. Line 66, indented once: right brace."/>
          <p:cNvPicPr>
            <a:picLocks noChangeAspect="1"/>
          </p:cNvPicPr>
          <p:nvPr/>
        </p:nvPicPr>
        <p:blipFill>
          <a:blip r:embed="rId2"/>
          <a:stretch>
            <a:fillRect/>
          </a:stretch>
        </p:blipFill>
        <p:spPr>
          <a:xfrm>
            <a:off x="864242" y="1657811"/>
            <a:ext cx="7531521" cy="4458960"/>
          </a:xfrm>
          <a:prstGeom prst="rect">
            <a:avLst/>
          </a:prstGeom>
        </p:spPr>
      </p:pic>
    </p:spTree>
    <p:extLst>
      <p:ext uri="{BB962C8B-B14F-4D97-AF65-F5344CB8AC3E}">
        <p14:creationId xmlns:p14="http://schemas.microsoft.com/office/powerpoint/2010/main" val="38700319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5606" cy="1066799"/>
          </a:xfrm>
        </p:spPr>
        <p:txBody>
          <a:bodyPr anchor="b"/>
          <a:lstStyle/>
          <a:p>
            <a:r>
              <a:rPr lang="en-IN" dirty="0"/>
              <a:t>Figure 21.7 Using Lambda Expressions </a:t>
            </a:r>
            <a:r>
              <a:rPr lang="en-IN" sz="2000" b="0" dirty="0" smtClean="0"/>
              <a:t>(5 </a:t>
            </a:r>
            <a:r>
              <a:rPr lang="en-IN" sz="2000" b="0" dirty="0"/>
              <a:t>of 5)</a:t>
            </a:r>
            <a:endParaRPr lang="en-IN" dirty="0"/>
          </a:p>
        </p:txBody>
      </p:sp>
      <p:pic>
        <p:nvPicPr>
          <p:cNvPr id="4" name="Picture 3" descr="The program code for a lambda expression. Line 67: blank. Line 68, indented once: forward slash, forward slash, display the elements of a list. Line 69, indented once: private static void display list, left parenthesis, string description, comma, list, left angled bracket, i n t, right angled bracket, list, right parenthesis. Line 70, indented once: left brace. Line 71, indented twice: console, period, write, left parenthesis, description, right parenthesis, semicolon, forward slash, forward slash, display the output, apostrophe, s description. Line 72: blank. Line 73, indented twice: forward slash, forward slash, iterate over each element in the list. Line 74, indented twice: for each, left parenthesis, i n t item in list, right parenthesis. Line 75, indented twice: left brace. Line 76, indented three times: console, period, write, left parenthesis, dollar sign, open quotes, left brace, item, right brace, close quotes, right parenthesis, semicolon, forward slash, forward slash, print item followed by a space. Line 77, indented twice: right brace. Line 78: blank. Line 79, indented twice: console, period, write line, left parenthesis, right parenthesis, semicolon, forward slash, forward slash, add a new line. Line 80, indented once: right brace. Line 81: right brace. Line 1: use a lambda expression variable, colon, true. Line 2: use a lambda expression to filter even numbers, colon, 2 4 6 8 10. Line 3: use a lambda expression to filter odd numbers, colon, 1 3 5 7 9. Line 4: use a lambda expression to filter numbers over 5, colon, 6 7 8 9 10."/>
          <p:cNvPicPr>
            <a:picLocks noChangeAspect="1"/>
          </p:cNvPicPr>
          <p:nvPr/>
        </p:nvPicPr>
        <p:blipFill>
          <a:blip r:embed="rId2"/>
          <a:stretch>
            <a:fillRect/>
          </a:stretch>
        </p:blipFill>
        <p:spPr>
          <a:xfrm>
            <a:off x="758174" y="1657950"/>
            <a:ext cx="7743657" cy="4378853"/>
          </a:xfrm>
          <a:prstGeom prst="rect">
            <a:avLst/>
          </a:prstGeom>
        </p:spPr>
      </p:pic>
    </p:spTree>
    <p:extLst>
      <p:ext uri="{BB962C8B-B14F-4D97-AF65-F5344CB8AC3E}">
        <p14:creationId xmlns:p14="http://schemas.microsoft.com/office/powerpoint/2010/main" val="5687515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000" dirty="0"/>
              <a:t>Figure 21.8 </a:t>
            </a:r>
            <a:r>
              <a:rPr lang="en-US" sz="3000" dirty="0"/>
              <a:t>Functional Programming with L</a:t>
            </a:r>
            <a:r>
              <a:rPr lang="en-US" sz="100" dirty="0"/>
              <a:t> </a:t>
            </a:r>
            <a:r>
              <a:rPr lang="en-US" sz="3000" dirty="0"/>
              <a:t>I</a:t>
            </a:r>
            <a:r>
              <a:rPr lang="en-US" sz="100" dirty="0"/>
              <a:t> </a:t>
            </a:r>
            <a:r>
              <a:rPr lang="en-US" sz="3000" dirty="0"/>
              <a:t>N</a:t>
            </a:r>
            <a:r>
              <a:rPr lang="en-US" sz="100" dirty="0"/>
              <a:t> </a:t>
            </a:r>
            <a:r>
              <a:rPr lang="en-US" sz="3000" dirty="0"/>
              <a:t>Q Extension Methods and Lambdas </a:t>
            </a:r>
            <a:r>
              <a:rPr lang="en-IN" sz="2000" b="0" dirty="0"/>
              <a:t>(1 of 4)</a:t>
            </a:r>
          </a:p>
        </p:txBody>
      </p:sp>
      <p:pic>
        <p:nvPicPr>
          <p:cNvPr id="4" name="Picture 3" descr="The program code for functional programming with L I N Q extension methods and lambdas. Line 1: forward slash, forward slash, f i g period 21.8, colon, functional programming, period, c s. Line 2: forward slash, forward slash, functional programming with l i n q extension methods and lambdas period. Line 3: using system, semicolon. Line 4: using system, period, collections, period, generic, semicolon. Line 5: using system, period, l i n q, semicolon. Line 6: blank. Line 7: name space, filter map reduce. Line 8: left brace. Line 9, indented once: class functional programming. Line 10, indented once: left brace. Line 11, indented twice: static void main, left parenthesis, right parenthesis. Line 12, indented twice: left brace. Line 13, indented three times: v a r values, =, new list, left angled bracket, i n t, right angled bracket, left brace, 3, comma, 10, comma, 6, comma, 1, comma, 4, comma, 8, comma, 2, comma, 5, comma, 9, comma, 7, right brace, semicolon. Line 14: blank. Line 15, indented three times: console, period, write, left parenthesis, open quotes, original values, colon, close quotes, right parenthesis, semicolon. Line 16, indented three times: values, period, display, left parenthesis, right parenthesis, semicolon, forward slash, forward slash, call display extension method. Line 17: blank. Line 18, indented three times: forward slash, forward slash, display the min, comma, max, comma, sum and average. Line 19, indented three times: console, period, write line, left parenthesis, dollar sign, open quotes, back slash, n m i n, colon, left brace, values, period, min, left parenthesis, right parenthesis, right brace, close quotes, right parenthesis, semicolon. Line 20, indented three times: console, period, write line, left parenthesis, dollar sign, open quotes, max, colon, left brace, values, period, max, left parenthesis, right parenthesis, right brace, close quotes, right parenthesis, semicolon. Line 21, indented three times: console, period, write line, left parenthesis, dollar sign, open quotes, sum, colon, left brace, values, period, sum, left parenthesis, right parenthesis, right brace, close quotes, right parenthesis, semicolon. Line 22, indented three times: console, period, write line, left parenthesis, dollar sign, open quotes, average, colon, left brace, values, period, average, left parenthesis, right parenthesis, right brace, close quotes, right parenthesis, semicolon."/>
          <p:cNvPicPr>
            <a:picLocks noChangeAspect="1"/>
          </p:cNvPicPr>
          <p:nvPr/>
        </p:nvPicPr>
        <p:blipFill>
          <a:blip r:embed="rId2"/>
          <a:stretch>
            <a:fillRect/>
          </a:stretch>
        </p:blipFill>
        <p:spPr>
          <a:xfrm>
            <a:off x="1129295" y="1599189"/>
            <a:ext cx="6885408" cy="4379345"/>
          </a:xfrm>
          <a:prstGeom prst="rect">
            <a:avLst/>
          </a:prstGeom>
        </p:spPr>
      </p:pic>
    </p:spTree>
    <p:extLst>
      <p:ext uri="{BB962C8B-B14F-4D97-AF65-F5344CB8AC3E}">
        <p14:creationId xmlns:p14="http://schemas.microsoft.com/office/powerpoint/2010/main" val="931769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(2 </a:t>
            </a:r>
            <a:r>
              <a:rPr lang="en-IN" sz="2000" b="0" dirty="0"/>
              <a:t>of </a:t>
            </a:r>
            <a:r>
              <a:rPr lang="en-IN" sz="2000" b="0" dirty="0" smtClean="0"/>
              <a:t>5)</a:t>
            </a:r>
            <a:endParaRPr lang="en-IN" dirty="0"/>
          </a:p>
        </p:txBody>
      </p:sp>
      <p:sp>
        <p:nvSpPr>
          <p:cNvPr id="3" name="Text Placeholder 2"/>
          <p:cNvSpPr>
            <a:spLocks noGrp="1"/>
          </p:cNvSpPr>
          <p:nvPr>
            <p:ph type="body" idx="1"/>
          </p:nvPr>
        </p:nvSpPr>
        <p:spPr>
          <a:xfrm>
            <a:off x="457200" y="1600201"/>
            <a:ext cx="8229600" cy="3115493"/>
          </a:xfrm>
        </p:spPr>
        <p:txBody>
          <a:bodyPr/>
          <a:lstStyle/>
          <a:p>
            <a:pPr marL="486000" lvl="1" indent="0">
              <a:buNone/>
            </a:pPr>
            <a:r>
              <a:rPr lang="en-IN" sz="2400" dirty="0">
                <a:solidFill>
                  <a:schemeClr val="tx2"/>
                </a:solidFill>
                <a:latin typeface="+mn-lt"/>
              </a:rPr>
              <a:t>21.3.7</a:t>
            </a:r>
            <a:r>
              <a:rPr lang="en-IN" sz="2400" dirty="0">
                <a:latin typeface="+mn-lt"/>
              </a:rPr>
              <a:t> Iterating Over a Collection with </a:t>
            </a:r>
            <a:r>
              <a:rPr lang="en-IN" sz="2400" dirty="0" smtClean="0">
                <a:latin typeface="Consolas" panose="020B0609020204030204" pitchFamily="49" charset="0"/>
                <a:cs typeface="Consolas" panose="020B0609020204030204" pitchFamily="49" charset="0"/>
              </a:rPr>
              <a:t>foreach</a:t>
            </a:r>
            <a:endParaRPr lang="en-IN" sz="2400" dirty="0">
              <a:latin typeface="Consolas" panose="020B0609020204030204" pitchFamily="49" charset="0"/>
              <a:cs typeface="Consolas" panose="020B0609020204030204" pitchFamily="49" charset="0"/>
            </a:endParaRPr>
          </a:p>
          <a:p>
            <a:pPr marL="486000" lvl="1" indent="0">
              <a:buNone/>
            </a:pPr>
            <a:r>
              <a:rPr lang="en-IN" sz="2400" dirty="0" smtClean="0">
                <a:solidFill>
                  <a:schemeClr val="tx2"/>
                </a:solidFill>
                <a:latin typeface="+mn-lt"/>
              </a:rPr>
              <a:t>21.3.8</a:t>
            </a:r>
            <a:r>
              <a:rPr lang="en-IN" sz="2400" dirty="0" smtClean="0"/>
              <a:t> </a:t>
            </a:r>
            <a:r>
              <a:rPr lang="en-IN" sz="2400" dirty="0">
                <a:latin typeface="Consolas" panose="020B0609020204030204" pitchFamily="49" charset="0"/>
                <a:cs typeface="Consolas" panose="020B0609020204030204" pitchFamily="49" charset="0"/>
              </a:rPr>
              <a:t>Array</a:t>
            </a:r>
            <a:r>
              <a:rPr lang="en-IN" sz="2400" dirty="0"/>
              <a:t> </a:t>
            </a:r>
            <a:r>
              <a:rPr lang="en-IN" sz="2400" dirty="0">
                <a:latin typeface="+mn-lt"/>
              </a:rPr>
              <a:t>Methods</a:t>
            </a:r>
            <a:r>
              <a:rPr lang="en-IN" sz="2400" dirty="0"/>
              <a:t> </a:t>
            </a:r>
            <a:r>
              <a:rPr lang="en-IN" sz="2400" dirty="0">
                <a:latin typeface="Consolas" panose="020B0609020204030204" pitchFamily="49" charset="0"/>
                <a:cs typeface="Consolas" panose="020B0609020204030204" pitchFamily="49" charset="0"/>
              </a:rPr>
              <a:t>Clear</a:t>
            </a:r>
            <a:r>
              <a:rPr lang="en-IN" sz="2400" dirty="0"/>
              <a:t>, </a:t>
            </a:r>
            <a:r>
              <a:rPr lang="en-IN" sz="2400" dirty="0" smtClean="0">
                <a:latin typeface="Consolas" panose="020B0609020204030204" pitchFamily="49" charset="0"/>
                <a:cs typeface="Consolas" panose="020B0609020204030204" pitchFamily="49" charset="0"/>
              </a:rPr>
              <a:t>IndexOf</a:t>
            </a:r>
            <a:r>
              <a:rPr lang="en-IN" sz="2400" dirty="0" smtClean="0"/>
              <a:t>, </a:t>
            </a:r>
            <a:r>
              <a:rPr lang="en-IN" sz="2400" dirty="0" smtClean="0">
                <a:latin typeface="Consolas" panose="020B0609020204030204" pitchFamily="49" charset="0"/>
                <a:cs typeface="Consolas" panose="020B0609020204030204" pitchFamily="49" charset="0"/>
              </a:rPr>
              <a:t>LastIndexOf</a:t>
            </a:r>
            <a:r>
              <a:rPr lang="en-IN" sz="2400" dirty="0" smtClean="0"/>
              <a:t> </a:t>
            </a:r>
            <a:r>
              <a:rPr lang="en-IN" sz="2400" dirty="0">
                <a:latin typeface="+mn-lt"/>
              </a:rPr>
              <a:t>and</a:t>
            </a:r>
            <a:r>
              <a:rPr lang="en-IN" sz="2400" dirty="0"/>
              <a:t> </a:t>
            </a:r>
            <a:r>
              <a:rPr lang="en-IN" sz="2400" dirty="0" smtClean="0">
                <a:latin typeface="Consolas" panose="020B0609020204030204" pitchFamily="49" charset="0"/>
                <a:cs typeface="Consolas" panose="020B0609020204030204" pitchFamily="49" charset="0"/>
              </a:rPr>
              <a:t>Reverse</a:t>
            </a:r>
            <a:endParaRPr lang="en-IN" sz="2400" dirty="0">
              <a:latin typeface="Consolas" panose="020B0609020204030204" pitchFamily="49" charset="0"/>
              <a:cs typeface="Consolas" panose="020B0609020204030204" pitchFamily="49" charset="0"/>
            </a:endParaRPr>
          </a:p>
          <a:p>
            <a:pPr marL="1341438" indent="-1341438">
              <a:spcBef>
                <a:spcPts val="600"/>
              </a:spcBef>
              <a:buNone/>
            </a:pPr>
            <a:r>
              <a:rPr lang="en-IN" sz="2400" b="1" dirty="0">
                <a:solidFill>
                  <a:schemeClr val="tx2"/>
                </a:solidFill>
                <a:latin typeface="+mn-lt"/>
              </a:rPr>
              <a:t>21.4</a:t>
            </a:r>
            <a:r>
              <a:rPr lang="en-IN" sz="2400" b="1" dirty="0"/>
              <a:t> </a:t>
            </a:r>
            <a:r>
              <a:rPr lang="en-IN" sz="2400" dirty="0">
                <a:latin typeface="Consolas" panose="020B0609020204030204" pitchFamily="49" charset="0"/>
                <a:cs typeface="Consolas" panose="020B0609020204030204" pitchFamily="49" charset="0"/>
              </a:rPr>
              <a:t>Dictionary</a:t>
            </a:r>
            <a:r>
              <a:rPr lang="en-IN" sz="2400" dirty="0"/>
              <a:t> </a:t>
            </a:r>
            <a:r>
              <a:rPr lang="en-IN" sz="2400" dirty="0" smtClean="0">
                <a:latin typeface="+mn-lt"/>
              </a:rPr>
              <a:t>Collections</a:t>
            </a:r>
          </a:p>
          <a:p>
            <a:pPr marL="486000" lvl="1" indent="0">
              <a:buNone/>
            </a:pPr>
            <a:r>
              <a:rPr lang="en-IN" sz="2400" dirty="0">
                <a:solidFill>
                  <a:schemeClr val="tx2"/>
                </a:solidFill>
                <a:latin typeface="+mn-lt"/>
              </a:rPr>
              <a:t>21.4.1</a:t>
            </a:r>
            <a:r>
              <a:rPr lang="en-IN" sz="2400" dirty="0">
                <a:latin typeface="+mn-lt"/>
              </a:rPr>
              <a:t> </a:t>
            </a:r>
            <a:r>
              <a:rPr lang="en-IN" sz="2400" dirty="0">
                <a:latin typeface="Consolas" panose="020B0609020204030204" pitchFamily="49" charset="0"/>
                <a:cs typeface="Consolas" panose="020B0609020204030204" pitchFamily="49" charset="0"/>
              </a:rPr>
              <a:t>Dictionary</a:t>
            </a:r>
            <a:r>
              <a:rPr lang="en-IN" sz="2400" dirty="0"/>
              <a:t> </a:t>
            </a:r>
            <a:r>
              <a:rPr lang="en-IN" sz="2400" dirty="0">
                <a:latin typeface="+mn-lt"/>
              </a:rPr>
              <a:t>Fundamentals</a:t>
            </a:r>
          </a:p>
          <a:p>
            <a:pPr marL="486000" lvl="1" indent="0">
              <a:buNone/>
            </a:pPr>
            <a:r>
              <a:rPr lang="en-IN" sz="2400" dirty="0">
                <a:solidFill>
                  <a:schemeClr val="tx2"/>
                </a:solidFill>
                <a:latin typeface="+mn-lt"/>
              </a:rPr>
              <a:t>21.4.2</a:t>
            </a:r>
            <a:r>
              <a:rPr lang="en-IN" sz="2400" dirty="0">
                <a:latin typeface="+mn-lt"/>
              </a:rPr>
              <a:t> Using the </a:t>
            </a:r>
            <a:r>
              <a:rPr lang="en-IN" sz="2400" dirty="0">
                <a:latin typeface="Consolas" panose="020B0609020204030204" pitchFamily="49" charset="0"/>
                <a:cs typeface="Consolas" panose="020B0609020204030204" pitchFamily="49" charset="0"/>
              </a:rPr>
              <a:t>SortedDictionary</a:t>
            </a:r>
            <a:r>
              <a:rPr lang="en-IN" sz="2400" dirty="0"/>
              <a:t> </a:t>
            </a:r>
            <a:r>
              <a:rPr lang="en-IN" sz="2400" dirty="0" smtClean="0">
                <a:latin typeface="+mn-lt"/>
              </a:rPr>
              <a:t>Collection</a:t>
            </a:r>
          </a:p>
          <a:p>
            <a:pPr marL="1341438" indent="-1341438">
              <a:buNone/>
            </a:pPr>
            <a:r>
              <a:rPr lang="en-IN" sz="2400" b="1" dirty="0">
                <a:solidFill>
                  <a:schemeClr val="tx2"/>
                </a:solidFill>
                <a:latin typeface="+mn-lt"/>
              </a:rPr>
              <a:t>21.5</a:t>
            </a:r>
            <a:r>
              <a:rPr lang="en-IN" sz="2400" dirty="0">
                <a:latin typeface="+mn-lt"/>
              </a:rPr>
              <a:t> Generic </a:t>
            </a:r>
            <a:r>
              <a:rPr lang="en-IN" sz="2400" dirty="0">
                <a:latin typeface="Consolas" panose="020B0609020204030204" pitchFamily="49" charset="0"/>
                <a:cs typeface="Consolas" panose="020B0609020204030204" pitchFamily="49" charset="0"/>
              </a:rPr>
              <a:t>LinkedList</a:t>
            </a:r>
            <a:r>
              <a:rPr lang="en-IN" sz="2400" dirty="0"/>
              <a:t> </a:t>
            </a:r>
            <a:r>
              <a:rPr lang="en-IN" sz="2400" dirty="0">
                <a:latin typeface="+mn-lt"/>
              </a:rPr>
              <a:t>Collection</a:t>
            </a:r>
          </a:p>
          <a:p>
            <a:pPr marL="1341438" indent="-1341438">
              <a:buNone/>
            </a:pPr>
            <a:r>
              <a:rPr lang="en-IN" sz="2400" b="1" dirty="0" smtClean="0">
                <a:solidFill>
                  <a:schemeClr val="tx2"/>
                </a:solidFill>
                <a:latin typeface="+mn-lt"/>
              </a:rPr>
              <a:t>21.6</a:t>
            </a:r>
            <a:endParaRPr lang="en-IN" sz="2400" dirty="0">
              <a:latin typeface="+mn-lt"/>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629545620"/>
              </p:ext>
            </p:extLst>
          </p:nvPr>
        </p:nvGraphicFramePr>
        <p:xfrm>
          <a:off x="1194569" y="4951858"/>
          <a:ext cx="484227" cy="356804"/>
        </p:xfrm>
        <a:graphic>
          <a:graphicData uri="http://schemas.openxmlformats.org/presentationml/2006/ole">
            <mc:AlternateContent xmlns:mc="http://schemas.openxmlformats.org/markup-compatibility/2006">
              <mc:Choice xmlns:v="urn:schemas-microsoft-com:vml" Requires="v">
                <p:oleObj spid="_x0000_s5240" name="Equation" r:id="rId3" imgW="241200" imgH="177480" progId="Equation.DSMT4">
                  <p:embed/>
                </p:oleObj>
              </mc:Choice>
              <mc:Fallback>
                <p:oleObj name="Equation" r:id="rId3" imgW="241200" imgH="177480" progId="Equation.DSMT4">
                  <p:embed/>
                  <p:pic>
                    <p:nvPicPr>
                      <p:cNvPr id="4" name="Object 3"/>
                      <p:cNvPicPr/>
                      <p:nvPr/>
                    </p:nvPicPr>
                    <p:blipFill>
                      <a:blip r:embed="rId4"/>
                      <a:stretch>
                        <a:fillRect/>
                      </a:stretch>
                    </p:blipFill>
                    <p:spPr>
                      <a:xfrm>
                        <a:off x="1194569" y="4951858"/>
                        <a:ext cx="484227" cy="356804"/>
                      </a:xfrm>
                      <a:prstGeom prst="rect">
                        <a:avLst/>
                      </a:prstGeom>
                    </p:spPr>
                  </p:pic>
                </p:oleObj>
              </mc:Fallback>
            </mc:AlternateContent>
          </a:graphicData>
        </a:graphic>
      </p:graphicFrame>
      <p:sp>
        <p:nvSpPr>
          <p:cNvPr id="9" name="Text Placeholder 8"/>
          <p:cNvSpPr>
            <a:spLocks noGrp="1"/>
          </p:cNvSpPr>
          <p:nvPr>
            <p:ph type="body" idx="2"/>
          </p:nvPr>
        </p:nvSpPr>
        <p:spPr>
          <a:xfrm>
            <a:off x="457200" y="4844583"/>
            <a:ext cx="8229600" cy="430241"/>
          </a:xfrm>
        </p:spPr>
        <p:txBody>
          <a:bodyPr/>
          <a:lstStyle/>
          <a:p>
            <a:pPr marL="1341438" indent="-177800">
              <a:buNone/>
            </a:pPr>
            <a:r>
              <a:rPr lang="en-IN" sz="2400" dirty="0">
                <a:latin typeface="+mn-lt"/>
              </a:rPr>
              <a:t>6 Null Conditional Operator ?[ </a:t>
            </a:r>
            <a:r>
              <a:rPr lang="en-IN" sz="2400" dirty="0" smtClean="0">
                <a:latin typeface="+mn-lt"/>
              </a:rPr>
              <a:t>]</a:t>
            </a:r>
          </a:p>
          <a:p>
            <a:pPr marL="1341438" indent="-1341438">
              <a:buNone/>
            </a:pPr>
            <a:r>
              <a:rPr lang="en-IN" sz="2400" b="1" dirty="0" smtClean="0">
                <a:solidFill>
                  <a:schemeClr val="tx2"/>
                </a:solidFill>
                <a:latin typeface="+mn-lt"/>
              </a:rPr>
              <a:t>21.7</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239777965"/>
              </p:ext>
            </p:extLst>
          </p:nvPr>
        </p:nvGraphicFramePr>
        <p:xfrm>
          <a:off x="1194568" y="5505434"/>
          <a:ext cx="484227" cy="356804"/>
        </p:xfrm>
        <a:graphic>
          <a:graphicData uri="http://schemas.openxmlformats.org/presentationml/2006/ole">
            <mc:AlternateContent xmlns:mc="http://schemas.openxmlformats.org/markup-compatibility/2006">
              <mc:Choice xmlns:v="urn:schemas-microsoft-com:vml" Requires="v">
                <p:oleObj spid="_x0000_s5241" name="Equation" r:id="rId5" imgW="241200" imgH="177480" progId="Equation.DSMT4">
                  <p:embed/>
                </p:oleObj>
              </mc:Choice>
              <mc:Fallback>
                <p:oleObj name="Equation" r:id="rId5" imgW="241200" imgH="177480" progId="Equation.DSMT4">
                  <p:embed/>
                  <p:pic>
                    <p:nvPicPr>
                      <p:cNvPr id="4" name="Object 3"/>
                      <p:cNvPicPr/>
                      <p:nvPr/>
                    </p:nvPicPr>
                    <p:blipFill>
                      <a:blip r:embed="rId4"/>
                      <a:stretch>
                        <a:fillRect/>
                      </a:stretch>
                    </p:blipFill>
                    <p:spPr>
                      <a:xfrm>
                        <a:off x="1194568" y="5505434"/>
                        <a:ext cx="484227" cy="356804"/>
                      </a:xfrm>
                      <a:prstGeom prst="rect">
                        <a:avLst/>
                      </a:prstGeom>
                    </p:spPr>
                  </p:pic>
                </p:oleObj>
              </mc:Fallback>
            </mc:AlternateContent>
          </a:graphicData>
        </a:graphic>
      </p:graphicFrame>
      <p:sp>
        <p:nvSpPr>
          <p:cNvPr id="10" name="Content Placeholder 9"/>
          <p:cNvSpPr>
            <a:spLocks noGrp="1"/>
          </p:cNvSpPr>
          <p:nvPr>
            <p:ph sz="quarter" idx="13"/>
          </p:nvPr>
        </p:nvSpPr>
        <p:spPr>
          <a:xfrm>
            <a:off x="457200" y="5403713"/>
            <a:ext cx="8225161" cy="585648"/>
          </a:xfrm>
        </p:spPr>
        <p:txBody>
          <a:bodyPr/>
          <a:lstStyle/>
          <a:p>
            <a:pPr marL="0" indent="1163638">
              <a:buNone/>
            </a:pPr>
            <a:r>
              <a:rPr lang="en-IN" sz="2400" dirty="0">
                <a:latin typeface="+mn-lt"/>
              </a:rPr>
              <a:t>6</a:t>
            </a:r>
            <a:r>
              <a:rPr lang="en-IN" sz="2400" dirty="0"/>
              <a:t> </a:t>
            </a:r>
            <a:r>
              <a:rPr lang="en-IN" sz="2400" dirty="0">
                <a:latin typeface="Consolas" panose="020B0609020204030204" pitchFamily="49" charset="0"/>
                <a:cs typeface="Consolas" panose="020B0609020204030204" pitchFamily="49" charset="0"/>
              </a:rPr>
              <a:t>Dictionary</a:t>
            </a:r>
            <a:r>
              <a:rPr lang="en-IN" sz="2400" dirty="0"/>
              <a:t> </a:t>
            </a:r>
            <a:r>
              <a:rPr lang="en-IN" sz="2400" dirty="0">
                <a:latin typeface="+mn-lt"/>
              </a:rPr>
              <a:t>Initializers and Collection Initializers</a:t>
            </a:r>
            <a:endParaRPr lang="en-US" sz="2400" dirty="0">
              <a:latin typeface="+mn-lt"/>
            </a:endParaRPr>
          </a:p>
        </p:txBody>
      </p:sp>
    </p:spTree>
    <p:extLst>
      <p:ext uri="{BB962C8B-B14F-4D97-AF65-F5344CB8AC3E}">
        <p14:creationId xmlns:p14="http://schemas.microsoft.com/office/powerpoint/2010/main" val="2865911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000" dirty="0"/>
              <a:t>Figure 21.8 </a:t>
            </a:r>
            <a:r>
              <a:rPr lang="en-US" sz="3000" dirty="0"/>
              <a:t>Functional Programming with L</a:t>
            </a:r>
            <a:r>
              <a:rPr lang="en-US" sz="100" dirty="0"/>
              <a:t> </a:t>
            </a:r>
            <a:r>
              <a:rPr lang="en-US" sz="3000" dirty="0"/>
              <a:t>I</a:t>
            </a:r>
            <a:r>
              <a:rPr lang="en-US" sz="100" dirty="0"/>
              <a:t> </a:t>
            </a:r>
            <a:r>
              <a:rPr lang="en-US" sz="3000" dirty="0"/>
              <a:t>N</a:t>
            </a:r>
            <a:r>
              <a:rPr lang="en-US" sz="100" dirty="0"/>
              <a:t> </a:t>
            </a:r>
            <a:r>
              <a:rPr lang="en-US" sz="3000" dirty="0"/>
              <a:t>Q Extension Methods and </a:t>
            </a:r>
            <a:r>
              <a:rPr lang="en-US" sz="3000" dirty="0" smtClean="0"/>
              <a:t>Lambdas </a:t>
            </a:r>
            <a:r>
              <a:rPr lang="en-IN" sz="2000" b="0" dirty="0" smtClean="0"/>
              <a:t>(2 </a:t>
            </a:r>
            <a:r>
              <a:rPr lang="en-IN" sz="2000" b="0" dirty="0"/>
              <a:t>of 4)</a:t>
            </a:r>
            <a:endParaRPr lang="en-IN" dirty="0"/>
          </a:p>
        </p:txBody>
      </p:sp>
      <p:pic>
        <p:nvPicPr>
          <p:cNvPr id="4" name="Picture 3" descr="The program code for functional programming with L I N Q extension methods and lambdas. Line 23: blank. Line 24, indented three times: forward slash, forward slash, sum of values via aggregate. Line 25, indented three times: console, period, write line, left parenthesis, open quotes, back slash, n sum, via aggregate method, colon, close quotes, +. Line 26, indented four times: values, period, aggregate, left parenthesis, 0, comma, left parenthesis, x, comma, y, right parenthesis, =, right angled bracket, x + y, right parenthesis, right parenthesis, semicolon. Line 27: blank. Line 28, indented three times: forward slash, forward slash, sum of squares of values via aggregate. Line 29, indented three times: console, period, write line, left parenthesis, open quotes, sum of squares via aggregate method, colon, close quotes, +. Line 30, indented four times: values, period, aggregate, left parenthesis, 0, comma, left parenthesis, x, comma, y, right parenthesis, =, right angled bracket, x + y, times, y, right parenthesis, right parenthesis, semicolon. Line 31: blank. Line 32, indented three times: forward slash, forward slash, product of values via aggregate. Line 33, indented three times: console, period, write line, left parenthesis, open quotes, product via aggregate method, colon, close quotes, +. Line 34, indented four times: values, period, aggregate, left parenthesis, 1, comma, left parenthesis, x, comma, y, right parenthesis, =, right angled bracket, x times, y, right parenthesis, right parenthesis, semicolon. Line 35: blank. Line 36, indented three times: forward slash, forward slash, even values displayed in sorted order. Line 37, indented three times: console, period, write, left parenthesis, open quotes, back slash, n even values displayed in sorted order, colon, close quotes, right parenthesis, semicolon. Line 38, indented three times: values, period, where, left parenthesis, value, =, right angled bracket, value, percent sign, 2, = =, 0, right parenthesis, forward slash, forward slash, find even integers. Line 39, indented four times: period, order by, left parenthesis, value, =, right angled bracket, value, right parenthesis, forward slash, forward slash, sort remaining values. Line 40, indented four times: period, display, left parenthesis, right parenthesis, semicolon, forward slash, forward slash, show results. Line 41: blank."/>
          <p:cNvPicPr>
            <a:picLocks noChangeAspect="1"/>
          </p:cNvPicPr>
          <p:nvPr/>
        </p:nvPicPr>
        <p:blipFill>
          <a:blip r:embed="rId2"/>
          <a:stretch>
            <a:fillRect/>
          </a:stretch>
        </p:blipFill>
        <p:spPr>
          <a:xfrm>
            <a:off x="877597" y="1595338"/>
            <a:ext cx="7388805" cy="4023541"/>
          </a:xfrm>
          <a:prstGeom prst="rect">
            <a:avLst/>
          </a:prstGeom>
        </p:spPr>
      </p:pic>
    </p:spTree>
    <p:extLst>
      <p:ext uri="{BB962C8B-B14F-4D97-AF65-F5344CB8AC3E}">
        <p14:creationId xmlns:p14="http://schemas.microsoft.com/office/powerpoint/2010/main" val="37244856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000" dirty="0"/>
              <a:t>Figure 21.8 </a:t>
            </a:r>
            <a:r>
              <a:rPr lang="en-US" sz="3000" dirty="0"/>
              <a:t>Functional Programming with L</a:t>
            </a:r>
            <a:r>
              <a:rPr lang="en-US" sz="100" dirty="0"/>
              <a:t> </a:t>
            </a:r>
            <a:r>
              <a:rPr lang="en-US" sz="3000" dirty="0"/>
              <a:t>I</a:t>
            </a:r>
            <a:r>
              <a:rPr lang="en-US" sz="100" dirty="0"/>
              <a:t> </a:t>
            </a:r>
            <a:r>
              <a:rPr lang="en-US" sz="3000" dirty="0"/>
              <a:t>N</a:t>
            </a:r>
            <a:r>
              <a:rPr lang="en-US" sz="100" dirty="0"/>
              <a:t> </a:t>
            </a:r>
            <a:r>
              <a:rPr lang="en-US" sz="3000" dirty="0"/>
              <a:t>Q Extension Methods and </a:t>
            </a:r>
            <a:r>
              <a:rPr lang="en-US" sz="3000" dirty="0" smtClean="0"/>
              <a:t>Lambdas </a:t>
            </a:r>
            <a:r>
              <a:rPr lang="en-IN" sz="2000" b="0" dirty="0" smtClean="0"/>
              <a:t>(3 </a:t>
            </a:r>
            <a:r>
              <a:rPr lang="en-IN" sz="2000" b="0" dirty="0"/>
              <a:t>of 4)</a:t>
            </a:r>
            <a:endParaRPr lang="en-IN" dirty="0"/>
          </a:p>
        </p:txBody>
      </p:sp>
      <p:pic>
        <p:nvPicPr>
          <p:cNvPr id="4" name="Picture 3" descr="The program code for functional programming with L I N Q extension methods and lambdas. Line 42, indented five times: forward slash, forward slash, odd values multiplied by 10 and displayed in sorted order. Line 43, indented three times: console, period, write, left parenthesis. Line 44, indented four times: odd values multiplied by 10 displayed in sorted order, colon, right parenthesis, semicolon. Line 45, indented three times: values, period, where, left parenthesis, value, =, right angled bracket, value, percent sign, 2, exclamation mark, =, 0, right parenthesis, forward slash, forward slash, find odd integers. Line 46, indented four times: period, select, left parenthesis, value, =, right angled bracket, value, times, 10, right parenthesis, forward slash, forward slash, multiply each by 10. Line 47, indented four times: period, order by, left parenthesis, value, =, right angled bracket, value, right parenthesis, forward slash, forward slash, sort the values. Line 48, indented four times: period, display, left parenthesis, right parenthesis, semicolon, forward slash, forward slash, show results. Line 49: blank. Line 50, indented three times: forward slash, forward slash, display original values again to prove they were not modified. Line 51, indented three times: console, period, write, left parenthesis, open quotes, back slash, n original, values, colon, close quotes, right parenthesis, semicolon. Line 52, indented three times: values, period, display, left parenthesis, right parenthesis, semicolon, forward slash, forward slash, call display extension method. Line 53, indented twice: right brace. Line 54, indented once: right brace. Line 55: blank. Line 56, indented once: forward slash, forward slash, declares an extension method. Line 57, indented once: static class extensions. Line 58, indented once: left brace. Line 59, indented twice: forward slash, forward slash, extension method that displays all elements separated by spaces. Line 60, indented twice: public static void display, left angled bracket, t, right angled bracket, left parenthesis, this i e numerable, left angled bracket, t, right angled bracket, data, right parenthesis. Line 61, indented twice: left brace. Line 62, indented three times: console, period, write line, left parenthesis, string, period, join, left parenthesis, open quotes, close quotes, comma, data, right parenthesis, right parenthesis, semicolon. Line 63, indented twice: right brace. Line 64, indented once: right brace. Line 65: right brace."/>
          <p:cNvPicPr>
            <a:picLocks noChangeAspect="1"/>
          </p:cNvPicPr>
          <p:nvPr/>
        </p:nvPicPr>
        <p:blipFill>
          <a:blip r:embed="rId2"/>
          <a:stretch>
            <a:fillRect/>
          </a:stretch>
        </p:blipFill>
        <p:spPr>
          <a:xfrm>
            <a:off x="1107491" y="1534457"/>
            <a:ext cx="6929018" cy="4473762"/>
          </a:xfrm>
          <a:prstGeom prst="rect">
            <a:avLst/>
          </a:prstGeom>
        </p:spPr>
      </p:pic>
    </p:spTree>
    <p:extLst>
      <p:ext uri="{BB962C8B-B14F-4D97-AF65-F5344CB8AC3E}">
        <p14:creationId xmlns:p14="http://schemas.microsoft.com/office/powerpoint/2010/main" val="3995149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000" dirty="0"/>
              <a:t>Figure 21.8 </a:t>
            </a:r>
            <a:r>
              <a:rPr lang="en-US" sz="3000" dirty="0"/>
              <a:t>Functional Programming with L</a:t>
            </a:r>
            <a:r>
              <a:rPr lang="en-US" sz="100" dirty="0"/>
              <a:t> </a:t>
            </a:r>
            <a:r>
              <a:rPr lang="en-US" sz="3000" dirty="0"/>
              <a:t>I</a:t>
            </a:r>
            <a:r>
              <a:rPr lang="en-US" sz="100" dirty="0"/>
              <a:t> </a:t>
            </a:r>
            <a:r>
              <a:rPr lang="en-US" sz="3000" dirty="0"/>
              <a:t>N</a:t>
            </a:r>
            <a:r>
              <a:rPr lang="en-US" sz="100" dirty="0"/>
              <a:t> </a:t>
            </a:r>
            <a:r>
              <a:rPr lang="en-US" sz="3000" dirty="0"/>
              <a:t>Q Extension Methods and Lambdas</a:t>
            </a:r>
            <a:r>
              <a:rPr lang="en-US" sz="3000" dirty="0" smtClean="0"/>
              <a:t> </a:t>
            </a:r>
            <a:r>
              <a:rPr lang="en-IN" sz="2000" b="0" dirty="0" smtClean="0"/>
              <a:t>(4 </a:t>
            </a:r>
            <a:r>
              <a:rPr lang="en-IN" sz="2000" b="0" dirty="0"/>
              <a:t>of 4)</a:t>
            </a:r>
            <a:endParaRPr lang="en-IN" dirty="0"/>
          </a:p>
        </p:txBody>
      </p:sp>
      <p:pic>
        <p:nvPicPr>
          <p:cNvPr id="4" name="Picture 3" descr="The program code for functional programming with L I N Q extension methods and lambdas. Line 1: original values, colon, 3 10 6 1 4 8 2 5 9 7. Line 2: min, colon, 1. Line 3: max, colon, 10. Line 4: sum, colon, 55. Line 5: average, colon, 5, period, 5. Line 6: sum via aggregate method, colon, 55. Line 7: sum of squares via aggregate method, colon, 385. Line 8: product via aggregate method, colon, 3 6 2 8 8 0 0. Line 9: even values displayed in sorted order, colon, 2 4 6 8 10. Line 10: odd values multiplied by 10 displayed in sorted order, colon, 10 30 50 70 90. Line 11: original values, colon, 3 10 6 1 4 8 2 5 9 7."/>
          <p:cNvPicPr>
            <a:picLocks noChangeAspect="1"/>
          </p:cNvPicPr>
          <p:nvPr/>
        </p:nvPicPr>
        <p:blipFill>
          <a:blip r:embed="rId2"/>
          <a:stretch>
            <a:fillRect/>
          </a:stretch>
        </p:blipFill>
        <p:spPr>
          <a:xfrm>
            <a:off x="740731" y="1710315"/>
            <a:ext cx="7662538" cy="3492792"/>
          </a:xfrm>
          <a:prstGeom prst="rect">
            <a:avLst/>
          </a:prstGeom>
        </p:spPr>
      </p:pic>
    </p:spTree>
    <p:extLst>
      <p:ext uri="{BB962C8B-B14F-4D97-AF65-F5344CB8AC3E}">
        <p14:creationId xmlns:p14="http://schemas.microsoft.com/office/powerpoint/2010/main" val="30493475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77794"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Methods</a:t>
            </a:r>
            <a:r>
              <a:rPr lang="en-IN" sz="3000" dirty="0" smtClean="0"/>
              <a:t> </a:t>
            </a:r>
            <a:r>
              <a:rPr lang="en-IN" sz="2000" b="0" dirty="0" smtClean="0"/>
              <a:t>(1 of 6)</a:t>
            </a:r>
            <a:endParaRPr lang="en-IN" sz="2000" b="0" dirty="0"/>
          </a:p>
        </p:txBody>
      </p:sp>
      <p:pic>
        <p:nvPicPr>
          <p:cNvPr id="4" name="Picture 3" descr="The program code comparing performance of L I N Q and P L I N Q min, max, and average methods. Line 1: forward slash, forward slash, f i g period 21.9, colon, parallelizing with p l i n q, period, c s. Line 2: forward slash, forward slash, comparing performance of l i n q and p l i n q min, comma, max and average methods, period. Line 3: using system, semicolon. Line 4: using system, period, l i n q, semicolon. Line 5: blank. Line 6: class parallelizing with p l i n q. Line 7: left brace. Line 8, indented once: static void main, left parenthesis, right parenthesis. Line 9, indented once: left brace. Line 10, indented twice: v a r random, =, new random, left parenthesis, right parenthesis, semicolon. Line 11: blank. Line 12, indented twice: forward slash, forward slash, create array of random I n t s in the range 1, dash, 999. Line 13, indented twice: i n t, left bracket, right bracket, values, =, enumerable, period, range, left parenthesis, 1, comma, 10000000, right parenthesis. Line 14, indented four times: period, select, left parenthesis, x, =, right angled bracket, random, period, next, left parenthesis, 1, comma, 1000, right parenthesis, right parenthesis. Line 15, indented four times: period, to array, left parenthesis, right parenthesis, semicolon. Line 16: blank."/>
          <p:cNvPicPr>
            <a:picLocks noChangeAspect="1"/>
          </p:cNvPicPr>
          <p:nvPr/>
        </p:nvPicPr>
        <p:blipFill>
          <a:blip r:embed="rId2"/>
          <a:stretch>
            <a:fillRect/>
          </a:stretch>
        </p:blipFill>
        <p:spPr>
          <a:xfrm>
            <a:off x="659637" y="1719999"/>
            <a:ext cx="7968413" cy="3536859"/>
          </a:xfrm>
          <a:prstGeom prst="rect">
            <a:avLst/>
          </a:prstGeom>
        </p:spPr>
      </p:pic>
    </p:spTree>
    <p:extLst>
      <p:ext uri="{BB962C8B-B14F-4D97-AF65-F5344CB8AC3E}">
        <p14:creationId xmlns:p14="http://schemas.microsoft.com/office/powerpoint/2010/main" val="1094529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199" y="228600"/>
            <a:ext cx="8490857"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a:t>
            </a:r>
            <a:r>
              <a:rPr lang="en-US" sz="3000" dirty="0" smtClean="0"/>
              <a:t>Methods </a:t>
            </a:r>
            <a:r>
              <a:rPr lang="en-IN" sz="2000" b="0" dirty="0" smtClean="0"/>
              <a:t>(2 of 6)</a:t>
            </a:r>
            <a:endParaRPr lang="en-IN" sz="2000" b="0" dirty="0"/>
          </a:p>
        </p:txBody>
      </p:sp>
      <p:pic>
        <p:nvPicPr>
          <p:cNvPr id="5" name="Picture 4" descr="The program code comparing performance of L I N Q and P L I N Q min, max, and average methods. Line 17, indented twice: forward slash, forward slash, time the min, comma, max and average l i n q extension methods. Line 18, indented twice: console, period, write line, left parenthesis. Line 19, indented three times: open quotes, min, comma, max and average with l i n q to objects using a single core, close quotes, right parenthesis, semicolon. Line 20, indented twice: v a r, l i n q start, =, date time, period, now, semicolon, forward slash, forward slash, get time before method calls. Line 21, indented twice: v a r, l i n q min, =, values, period, min, left parenthesis, right parenthesis, semicolon. Line 22, indented twice: v a r, l i n q m a x, =, values, period, max, left parenthesis, right parenthesis, semicolon. Line 23, indented twice: v a r, l i n q average, =, values, period, average, left parenthesis, right parenthesis, semicolon. Line 24, indented twice: v a r, l i n q end, =, date time, period, now, semicolon, forward slash, forward slash, get time after method calls. Line 25: blank. Line 26, indented twice: forward slash, forward slash, display results and total time in milliseconds. Line 27, indented twice: v a r, l i n q time, =, l i n q end, period, subtract, left parenthesis, l i n q start, right parenthesis, period, total milliseconds, semicolon. Line 28, indented twice: display results, left parenthesis, l i n q min, comma, l i n q max, comma, l i n q average, comma, l i n q time, right parenthesis, semicolon. Line 29: blank."/>
          <p:cNvPicPr>
            <a:picLocks noChangeAspect="1"/>
          </p:cNvPicPr>
          <p:nvPr/>
        </p:nvPicPr>
        <p:blipFill>
          <a:blip r:embed="rId2"/>
          <a:stretch>
            <a:fillRect/>
          </a:stretch>
        </p:blipFill>
        <p:spPr>
          <a:xfrm>
            <a:off x="690429" y="1675610"/>
            <a:ext cx="7892588" cy="2794311"/>
          </a:xfrm>
          <a:prstGeom prst="rect">
            <a:avLst/>
          </a:prstGeom>
        </p:spPr>
      </p:pic>
    </p:spTree>
    <p:extLst>
      <p:ext uri="{BB962C8B-B14F-4D97-AF65-F5344CB8AC3E}">
        <p14:creationId xmlns:p14="http://schemas.microsoft.com/office/powerpoint/2010/main" val="2533184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199" y="228600"/>
            <a:ext cx="8477795"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Methods</a:t>
            </a:r>
            <a:r>
              <a:rPr lang="en-IN" sz="3000" dirty="0" smtClean="0"/>
              <a:t> </a:t>
            </a:r>
            <a:r>
              <a:rPr lang="en-IN" sz="2000" b="0" dirty="0" smtClean="0"/>
              <a:t>(3 of 6)</a:t>
            </a:r>
            <a:endParaRPr lang="en-IN" sz="2000" b="0" dirty="0"/>
          </a:p>
        </p:txBody>
      </p:sp>
      <p:pic>
        <p:nvPicPr>
          <p:cNvPr id="5" name="Picture 4" descr="The program code comparing performance of L I N Q and P L I N Q min, max, and average methods. Line 30, indented twice: forward slash, forward slash, time the min, comma, max and average p l i n q, extension methods. Line 31, indented twice: console, period, write line, left parenthesis. Line 32, indented three times: back slash, n min, comma, max and average with p l i n q using multiple cores, right parenthesis, semicolon. Line 33, indented twice: v a r, p l i n q start, =, date time, period, now, semicolon, forward slash, forward slash, get time before method calls. Line 34, indented twice: v a r, p l i n q m i n, =, values, period, as parallel, left parenthesis, right parenthesis, period, min, left parenthesis, right parenthesis, semicolon. Line 35, indented twice: v a r, p l i n q max, =, values, period, as parallel, left parenthesis, right parenthesis, period, max, left parenthesis, right parenthesis, semicolon. Line 36, indented twice: v a r, p l i n q average, =, values, period, as parallel, left parenthesis, right parenthesis, period, average, left parenthesis, right parenthesis, semicolon. Line 37, indented twice: v a r, p l i n q end, =, date time, period, now, semicolon, forward slash, forward slash, get time after method calls. Line 38: blank. Line 39, indented twice: forward slash, forward slash, display results and total time in milliseconds. Line 40, indented twice: v a r, p l i n q time, =, p l i n q end, period, subtract, left parenthesis, p l i n q start, right parenthesis, period, total milliseconds, semicolon. Line 41, indented twice: display results, left parenthesis, p l i n q min, comma, p l i n q max, comma, p l i n q average, comma, p l i n q time, right parenthesis, semicolon. Line 42: blank. Line 43, indented twice: forward slash, forward slash, display time difference as a percentage. Line 44, indented twice: console, period, write line, left parenthesis, open quotes, back slash, n p l i n q, took, close quotes, +. Line 45, indented three times: dollar sign, open quotes, left brace, left parenthesis, left parenthesis, l i n q time, minus p l i n q time, right parenthesis, forward slash, l i n q time, right parenthesis, colon, p 0, right brace, close quotes, +. Line 46, indented three times: less time than l i n q, right parenthesis, semicolon. Line 47, indented once: right brace."/>
          <p:cNvPicPr>
            <a:picLocks noChangeAspect="1"/>
          </p:cNvPicPr>
          <p:nvPr/>
        </p:nvPicPr>
        <p:blipFill>
          <a:blip r:embed="rId2"/>
          <a:stretch>
            <a:fillRect/>
          </a:stretch>
        </p:blipFill>
        <p:spPr>
          <a:xfrm>
            <a:off x="669387" y="1620434"/>
            <a:ext cx="7921024" cy="4002871"/>
          </a:xfrm>
          <a:prstGeom prst="rect">
            <a:avLst/>
          </a:prstGeom>
        </p:spPr>
      </p:pic>
    </p:spTree>
    <p:extLst>
      <p:ext uri="{BB962C8B-B14F-4D97-AF65-F5344CB8AC3E}">
        <p14:creationId xmlns:p14="http://schemas.microsoft.com/office/powerpoint/2010/main" val="2818271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28600"/>
            <a:ext cx="8451668"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a:t>
            </a:r>
            <a:r>
              <a:rPr lang="en-US" sz="3000" dirty="0" smtClean="0"/>
              <a:t>Methods </a:t>
            </a:r>
            <a:r>
              <a:rPr lang="en-IN" sz="2000" b="0" dirty="0" smtClean="0"/>
              <a:t>(4 of 6)</a:t>
            </a:r>
            <a:endParaRPr lang="en-IN" sz="2000" b="0" dirty="0"/>
          </a:p>
        </p:txBody>
      </p:sp>
      <p:pic>
        <p:nvPicPr>
          <p:cNvPr id="5" name="Picture 4" descr="The program code comparing performance of L I N Q and P L I N Q min, max, and average methods. Line 48: blank. Line 49, indented once: forward slash, forward slash, displays results and total time in milliseconds. Line 50, indented once: static void display results, left parenthesis. Line 51, indented twice: i n t min, comma, i n t max, comma, double average, comma, double time, right parenthesis. Line 52, indented once: left brace. Line 53, indented twice: console, period, write line, left parenthesis, dollar sign, open quotes, min, colon, left brace, min, right brace, back slash, n max, colon, left brace, max, right brace, back slash, n, close quotes, +. Line 54, indented three times: dollar sign, open quotes, average, colon, left brace, average, colon, f, right brace, back slash, n total, time in milliseconds, colon, left brace, time, colon, f, right brace, close quotes, right parenthesis, semicolon. Line 55, indented once: right brace. Line 56: right brace."/>
          <p:cNvPicPr>
            <a:picLocks noChangeAspect="1"/>
          </p:cNvPicPr>
          <p:nvPr/>
        </p:nvPicPr>
        <p:blipFill>
          <a:blip r:embed="rId2"/>
          <a:stretch>
            <a:fillRect/>
          </a:stretch>
        </p:blipFill>
        <p:spPr>
          <a:xfrm>
            <a:off x="717613" y="1860881"/>
            <a:ext cx="7824572" cy="1929163"/>
          </a:xfrm>
          <a:prstGeom prst="rect">
            <a:avLst/>
          </a:prstGeom>
        </p:spPr>
      </p:pic>
    </p:spTree>
    <p:extLst>
      <p:ext uri="{BB962C8B-B14F-4D97-AF65-F5344CB8AC3E}">
        <p14:creationId xmlns:p14="http://schemas.microsoft.com/office/powerpoint/2010/main" val="15569765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199" y="228600"/>
            <a:ext cx="8477795"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Methods</a:t>
            </a:r>
            <a:r>
              <a:rPr lang="en-IN" sz="3000" dirty="0" smtClean="0"/>
              <a:t> </a:t>
            </a:r>
            <a:r>
              <a:rPr lang="en-IN" sz="2000" b="0" dirty="0" smtClean="0"/>
              <a:t>(5 of 6)</a:t>
            </a:r>
            <a:endParaRPr lang="en-IN" sz="2000" b="0" dirty="0"/>
          </a:p>
        </p:txBody>
      </p:sp>
      <p:pic>
        <p:nvPicPr>
          <p:cNvPr id="5" name="Picture 4" descr="The program output displays the comparing performance of L I N Q and PL I N Q min, max and average methods. Line 1: min, comma, max and average with l i n q to objects using a single core. Line 2: min, colon, 1. Line 3: max, colon, 999. Line 4: average, colon, 499, period, 96. Line 5: total time in milliseconds, colon, 179.03. Line 6: min, comma, max and average with p l i n q using multiple cores. Line 7: min, colon, 1. Line 8: max, colon, 999. Line 9: average, colon, 499.96. Line 10: total time in milliseconds, colon, 80.99. Line 11: p l i n q took 55%, less time than l i n q."/>
          <p:cNvPicPr>
            <a:picLocks noChangeAspect="1"/>
          </p:cNvPicPr>
          <p:nvPr/>
        </p:nvPicPr>
        <p:blipFill>
          <a:blip r:embed="rId2"/>
          <a:stretch>
            <a:fillRect/>
          </a:stretch>
        </p:blipFill>
        <p:spPr>
          <a:xfrm>
            <a:off x="658390" y="1709238"/>
            <a:ext cx="7929369" cy="3360905"/>
          </a:xfrm>
          <a:prstGeom prst="rect">
            <a:avLst/>
          </a:prstGeom>
        </p:spPr>
      </p:pic>
    </p:spTree>
    <p:extLst>
      <p:ext uri="{BB962C8B-B14F-4D97-AF65-F5344CB8AC3E}">
        <p14:creationId xmlns:p14="http://schemas.microsoft.com/office/powerpoint/2010/main" val="2803455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199" y="228600"/>
            <a:ext cx="8464731" cy="1066799"/>
          </a:xfrm>
        </p:spPr>
        <p:txBody>
          <a:bodyPr anchor="b"/>
          <a:lstStyle/>
          <a:p>
            <a:r>
              <a:rPr lang="en-US" sz="3000" dirty="0"/>
              <a:t>Figure 21.9 Comparing Performance of L</a:t>
            </a:r>
            <a:r>
              <a:rPr lang="en-US" sz="100" dirty="0"/>
              <a:t> </a:t>
            </a:r>
            <a:r>
              <a:rPr lang="en-US" sz="3000" dirty="0"/>
              <a:t>I</a:t>
            </a:r>
            <a:r>
              <a:rPr lang="en-US" sz="100" dirty="0"/>
              <a:t> </a:t>
            </a:r>
            <a:r>
              <a:rPr lang="en-US" sz="3000" dirty="0"/>
              <a:t>N</a:t>
            </a:r>
            <a:r>
              <a:rPr lang="en-US" sz="100" dirty="0"/>
              <a:t> </a:t>
            </a:r>
            <a:r>
              <a:rPr lang="en-US" sz="3000" dirty="0"/>
              <a:t>Q and P</a:t>
            </a:r>
            <a:r>
              <a:rPr lang="en-US" sz="100" dirty="0"/>
              <a:t> </a:t>
            </a:r>
            <a:r>
              <a:rPr lang="en-US" sz="3000" dirty="0"/>
              <a:t>L</a:t>
            </a:r>
            <a:r>
              <a:rPr lang="en-US" sz="100" dirty="0"/>
              <a:t> </a:t>
            </a:r>
            <a:r>
              <a:rPr lang="en-US" sz="3000" dirty="0"/>
              <a:t>I</a:t>
            </a:r>
            <a:r>
              <a:rPr lang="en-US" sz="100" dirty="0"/>
              <a:t> </a:t>
            </a:r>
            <a:r>
              <a:rPr lang="en-US" sz="3000" dirty="0"/>
              <a:t>N</a:t>
            </a:r>
            <a:r>
              <a:rPr lang="en-US" sz="100" dirty="0"/>
              <a:t> </a:t>
            </a:r>
            <a:r>
              <a:rPr lang="en-US" sz="3000" dirty="0"/>
              <a:t>Q </a:t>
            </a:r>
            <a:r>
              <a:rPr lang="en-US" sz="3000" dirty="0">
                <a:latin typeface="Consolas" panose="020B0609020204030204" pitchFamily="49" charset="0"/>
              </a:rPr>
              <a:t>Min</a:t>
            </a:r>
            <a:r>
              <a:rPr lang="en-US" sz="3000" dirty="0"/>
              <a:t>, </a:t>
            </a:r>
            <a:r>
              <a:rPr lang="en-US" sz="3000" dirty="0">
                <a:latin typeface="Consolas" panose="020B0609020204030204" pitchFamily="49" charset="0"/>
              </a:rPr>
              <a:t>Max</a:t>
            </a:r>
            <a:r>
              <a:rPr lang="en-US" sz="3000" dirty="0"/>
              <a:t> and </a:t>
            </a:r>
            <a:r>
              <a:rPr lang="en-US" sz="3000" dirty="0">
                <a:latin typeface="Consolas" panose="020B0609020204030204" pitchFamily="49" charset="0"/>
              </a:rPr>
              <a:t>Average</a:t>
            </a:r>
            <a:r>
              <a:rPr lang="en-US" sz="3000" dirty="0"/>
              <a:t> Methods</a:t>
            </a:r>
            <a:r>
              <a:rPr lang="en-IN" sz="3000" dirty="0" smtClean="0"/>
              <a:t> </a:t>
            </a:r>
            <a:r>
              <a:rPr lang="en-IN" sz="2000" b="0" dirty="0" smtClean="0"/>
              <a:t>(6 of 6)</a:t>
            </a:r>
            <a:endParaRPr lang="en-IN" sz="2000" b="0" dirty="0"/>
          </a:p>
        </p:txBody>
      </p:sp>
      <p:pic>
        <p:nvPicPr>
          <p:cNvPr id="5" name="Picture 4" descr="The program output displays the comparing performance of L I N Q and PL I N Q min, max and average methods. Line 1: min, comma, max and average with l i n q to objects using a single core. Line 2: min, colon, 1. Line 3: max, colon, 999. Line 4: average, colon, 500.07. Line 5: total time in milliseconds, colon, 152.13. Line 6: min, comma, max and average with p l i n q using multiple cores. Line 7: min, colon, 1. Line 8: max, colon, 999. Line 9: average, colon, 500.07. Line 10: total time in milliseconds, colon, 89, period, 05. Line 11: p l i n q took 41, percent sign, less time than l i n q."/>
          <p:cNvPicPr>
            <a:picLocks noChangeAspect="1"/>
          </p:cNvPicPr>
          <p:nvPr/>
        </p:nvPicPr>
        <p:blipFill>
          <a:blip r:embed="rId2"/>
          <a:stretch>
            <a:fillRect/>
          </a:stretch>
        </p:blipFill>
        <p:spPr>
          <a:xfrm>
            <a:off x="691927" y="1722119"/>
            <a:ext cx="7875944" cy="3411240"/>
          </a:xfrm>
          <a:prstGeom prst="rect">
            <a:avLst/>
          </a:prstGeom>
        </p:spPr>
      </p:pic>
    </p:spTree>
    <p:extLst>
      <p:ext uri="{BB962C8B-B14F-4D97-AF65-F5344CB8AC3E}">
        <p14:creationId xmlns:p14="http://schemas.microsoft.com/office/powerpoint/2010/main" val="1535479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(3 </a:t>
            </a:r>
            <a:r>
              <a:rPr lang="en-IN" sz="2000" b="0" dirty="0"/>
              <a:t>of </a:t>
            </a:r>
            <a:r>
              <a:rPr lang="en-IN" sz="2000" b="0" dirty="0" smtClean="0"/>
              <a:t>5)</a:t>
            </a:r>
            <a:endParaRPr lang="en-IN" dirty="0"/>
          </a:p>
        </p:txBody>
      </p:sp>
      <p:sp>
        <p:nvSpPr>
          <p:cNvPr id="3" name="Text Placeholder 2"/>
          <p:cNvSpPr>
            <a:spLocks noGrp="1"/>
          </p:cNvSpPr>
          <p:nvPr>
            <p:ph type="body" idx="1"/>
          </p:nvPr>
        </p:nvSpPr>
        <p:spPr>
          <a:xfrm>
            <a:off x="457200" y="1480932"/>
            <a:ext cx="8229600" cy="4797948"/>
          </a:xfrm>
        </p:spPr>
        <p:txBody>
          <a:bodyPr/>
          <a:lstStyle/>
          <a:p>
            <a:pPr marL="1341438" indent="-1341438">
              <a:buNone/>
            </a:pPr>
            <a:r>
              <a:rPr lang="en-IN" b="1" dirty="0">
                <a:solidFill>
                  <a:schemeClr val="tx2"/>
                </a:solidFill>
              </a:rPr>
              <a:t>21.8</a:t>
            </a:r>
            <a:r>
              <a:rPr lang="en-IN" b="1" dirty="0"/>
              <a:t> Delegates</a:t>
            </a:r>
          </a:p>
          <a:p>
            <a:pPr marL="486000" lvl="1" indent="0">
              <a:buNone/>
            </a:pPr>
            <a:r>
              <a:rPr lang="en-IN" dirty="0" smtClean="0">
                <a:solidFill>
                  <a:schemeClr val="tx2"/>
                </a:solidFill>
              </a:rPr>
              <a:t>21.8.1</a:t>
            </a:r>
            <a:r>
              <a:rPr lang="en-IN" dirty="0" smtClean="0"/>
              <a:t> </a:t>
            </a:r>
            <a:r>
              <a:rPr lang="en-IN" dirty="0"/>
              <a:t>Declaring a Delegate Type</a:t>
            </a:r>
          </a:p>
          <a:p>
            <a:pPr marL="486000" lvl="1" indent="0">
              <a:buNone/>
            </a:pPr>
            <a:r>
              <a:rPr lang="en-IN" dirty="0">
                <a:solidFill>
                  <a:schemeClr val="tx2"/>
                </a:solidFill>
              </a:rPr>
              <a:t>21.8.2</a:t>
            </a:r>
            <a:r>
              <a:rPr lang="en-IN" dirty="0"/>
              <a:t> Declaring a Delegate Variable</a:t>
            </a:r>
          </a:p>
          <a:p>
            <a:pPr marL="486000" lvl="1" indent="0">
              <a:buNone/>
            </a:pPr>
            <a:r>
              <a:rPr lang="en-IN" dirty="0">
                <a:solidFill>
                  <a:schemeClr val="tx2"/>
                </a:solidFill>
              </a:rPr>
              <a:t>21.8.3</a:t>
            </a:r>
            <a:r>
              <a:rPr lang="en-IN" dirty="0"/>
              <a:t> Delegate Parameters</a:t>
            </a:r>
          </a:p>
          <a:p>
            <a:pPr marL="486000" lvl="1" indent="0">
              <a:buNone/>
            </a:pPr>
            <a:r>
              <a:rPr lang="en-IN" dirty="0">
                <a:solidFill>
                  <a:schemeClr val="tx2"/>
                </a:solidFill>
              </a:rPr>
              <a:t>21.8.4</a:t>
            </a:r>
            <a:r>
              <a:rPr lang="en-IN" dirty="0"/>
              <a:t> Passing a Method Name Directly to a </a:t>
            </a:r>
            <a:r>
              <a:rPr lang="en-IN" dirty="0" smtClean="0"/>
              <a:t>Delegate Parameter</a:t>
            </a:r>
            <a:endParaRPr lang="en-IN" dirty="0"/>
          </a:p>
          <a:p>
            <a:pPr>
              <a:spcBef>
                <a:spcPts val="600"/>
              </a:spcBef>
              <a:buNone/>
            </a:pPr>
            <a:r>
              <a:rPr lang="en-IN" b="1" dirty="0">
                <a:solidFill>
                  <a:schemeClr val="tx2"/>
                </a:solidFill>
              </a:rPr>
              <a:t>21.9</a:t>
            </a:r>
            <a:r>
              <a:rPr lang="en-IN" b="1" dirty="0"/>
              <a:t> </a:t>
            </a:r>
            <a:r>
              <a:rPr lang="en-IN" dirty="0"/>
              <a:t>Lambda </a:t>
            </a:r>
            <a:r>
              <a:rPr lang="en-IN" dirty="0" smtClean="0"/>
              <a:t>Expressions</a:t>
            </a:r>
            <a:endParaRPr lang="en-IN" dirty="0"/>
          </a:p>
          <a:p>
            <a:pPr marL="486000" lvl="1" indent="0">
              <a:buNone/>
            </a:pPr>
            <a:r>
              <a:rPr lang="en-IN" dirty="0">
                <a:solidFill>
                  <a:schemeClr val="tx2"/>
                </a:solidFill>
              </a:rPr>
              <a:t>21.9.1</a:t>
            </a:r>
            <a:r>
              <a:rPr lang="en-IN" dirty="0"/>
              <a:t> Expression Lambdas</a:t>
            </a:r>
          </a:p>
          <a:p>
            <a:pPr marL="486000" lvl="1" indent="0">
              <a:buNone/>
            </a:pPr>
            <a:r>
              <a:rPr lang="en-IN" dirty="0">
                <a:solidFill>
                  <a:schemeClr val="tx2"/>
                </a:solidFill>
              </a:rPr>
              <a:t>21.9.2</a:t>
            </a:r>
            <a:r>
              <a:rPr lang="en-IN" dirty="0"/>
              <a:t> Assigning Lambdas to Delegate Variables</a:t>
            </a:r>
          </a:p>
          <a:p>
            <a:pPr marL="486000" lvl="1" indent="0">
              <a:buNone/>
            </a:pPr>
            <a:r>
              <a:rPr lang="en-IN" dirty="0">
                <a:solidFill>
                  <a:schemeClr val="tx2"/>
                </a:solidFill>
              </a:rPr>
              <a:t>21.9.3</a:t>
            </a:r>
            <a:r>
              <a:rPr lang="en-IN" dirty="0"/>
              <a:t> Explicitly Typed Lambda Parameters</a:t>
            </a:r>
          </a:p>
          <a:p>
            <a:pPr marL="486000" lvl="1" indent="0">
              <a:buNone/>
            </a:pPr>
            <a:r>
              <a:rPr lang="en-IN" dirty="0">
                <a:solidFill>
                  <a:schemeClr val="tx2"/>
                </a:solidFill>
              </a:rPr>
              <a:t>21.9.4</a:t>
            </a:r>
            <a:r>
              <a:rPr lang="en-IN" dirty="0"/>
              <a:t> Statement Lambdas</a:t>
            </a:r>
          </a:p>
        </p:txBody>
      </p:sp>
    </p:spTree>
    <p:extLst>
      <p:ext uri="{BB962C8B-B14F-4D97-AF65-F5344CB8AC3E}">
        <p14:creationId xmlns:p14="http://schemas.microsoft.com/office/powerpoint/2010/main" val="2049040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(4 </a:t>
            </a:r>
            <a:r>
              <a:rPr lang="en-IN" sz="2000" b="0" dirty="0"/>
              <a:t>of </a:t>
            </a:r>
            <a:r>
              <a:rPr lang="en-IN" sz="2000" b="0" dirty="0" smtClean="0"/>
              <a:t>5)</a:t>
            </a:r>
            <a:endParaRPr lang="en-IN" dirty="0"/>
          </a:p>
        </p:txBody>
      </p:sp>
      <p:sp>
        <p:nvSpPr>
          <p:cNvPr id="3" name="Text Placeholder 2"/>
          <p:cNvSpPr>
            <a:spLocks noGrp="1"/>
          </p:cNvSpPr>
          <p:nvPr>
            <p:ph type="body" idx="1"/>
          </p:nvPr>
        </p:nvSpPr>
        <p:spPr>
          <a:xfrm>
            <a:off x="457199" y="1600201"/>
            <a:ext cx="8229601" cy="4632960"/>
          </a:xfrm>
        </p:spPr>
        <p:txBody>
          <a:bodyPr/>
          <a:lstStyle/>
          <a:p>
            <a:pPr>
              <a:buNone/>
            </a:pPr>
            <a:r>
              <a:rPr lang="en-IN" b="1" dirty="0">
                <a:solidFill>
                  <a:schemeClr val="tx2"/>
                </a:solidFill>
              </a:rPr>
              <a:t>21.10</a:t>
            </a:r>
            <a:r>
              <a:rPr lang="en-IN" b="1" dirty="0"/>
              <a:t> </a:t>
            </a:r>
            <a:r>
              <a:rPr lang="en-IN" dirty="0"/>
              <a:t>Introduction to Functional Programming</a:t>
            </a:r>
          </a:p>
          <a:p>
            <a:pPr marL="900113" indent="-900113">
              <a:buNone/>
              <a:tabLst>
                <a:tab pos="176213" algn="l"/>
                <a:tab pos="900113" algn="l"/>
              </a:tabLst>
            </a:pPr>
            <a:r>
              <a:rPr lang="en-IN" b="1" dirty="0">
                <a:solidFill>
                  <a:schemeClr val="tx2"/>
                </a:solidFill>
              </a:rPr>
              <a:t>21.11</a:t>
            </a:r>
            <a:r>
              <a:rPr lang="en-IN" b="1" dirty="0"/>
              <a:t> </a:t>
            </a:r>
            <a:r>
              <a:rPr lang="en-IN" dirty="0"/>
              <a:t>Functional Programming with </a:t>
            </a:r>
            <a:r>
              <a:rPr lang="en-IN" dirty="0" smtClean="0"/>
              <a:t>L</a:t>
            </a:r>
            <a:r>
              <a:rPr lang="en-IN" sz="100" dirty="0" smtClean="0"/>
              <a:t> </a:t>
            </a:r>
            <a:r>
              <a:rPr lang="en-IN" dirty="0" smtClean="0"/>
              <a:t>I</a:t>
            </a:r>
            <a:r>
              <a:rPr lang="en-IN" sz="100" dirty="0" smtClean="0"/>
              <a:t> </a:t>
            </a:r>
            <a:r>
              <a:rPr lang="en-IN" dirty="0" smtClean="0"/>
              <a:t>N</a:t>
            </a:r>
            <a:r>
              <a:rPr lang="en-IN" sz="100" dirty="0" smtClean="0"/>
              <a:t> </a:t>
            </a:r>
            <a:r>
              <a:rPr lang="en-IN" dirty="0" smtClean="0"/>
              <a:t>Q Method-Call </a:t>
            </a:r>
            <a:r>
              <a:rPr lang="en-IN" dirty="0"/>
              <a:t>Syntax and </a:t>
            </a:r>
            <a:r>
              <a:rPr lang="en-IN" dirty="0" smtClean="0"/>
              <a:t>Lambdas</a:t>
            </a:r>
          </a:p>
          <a:p>
            <a:pPr marL="487350" lvl="1" indent="0">
              <a:buNone/>
            </a:pPr>
            <a:r>
              <a:rPr lang="en-IN" dirty="0">
                <a:solidFill>
                  <a:schemeClr val="tx2"/>
                </a:solidFill>
              </a:rPr>
              <a:t>21.11.1</a:t>
            </a:r>
            <a:r>
              <a:rPr lang="en-IN" dirty="0"/>
              <a:t> </a:t>
            </a:r>
            <a:r>
              <a:rPr lang="en-IN" dirty="0" smtClean="0"/>
              <a:t>L</a:t>
            </a:r>
            <a:r>
              <a:rPr lang="en-IN" sz="100" dirty="0" smtClean="0"/>
              <a:t> </a:t>
            </a:r>
            <a:r>
              <a:rPr lang="en-IN" dirty="0" smtClean="0"/>
              <a:t>I</a:t>
            </a:r>
            <a:r>
              <a:rPr lang="en-IN" sz="100" dirty="0" smtClean="0"/>
              <a:t> </a:t>
            </a:r>
            <a:r>
              <a:rPr lang="en-IN" dirty="0" smtClean="0"/>
              <a:t>N</a:t>
            </a:r>
            <a:r>
              <a:rPr lang="en-IN" sz="100" dirty="0" smtClean="0"/>
              <a:t> </a:t>
            </a:r>
            <a:r>
              <a:rPr lang="en-IN" dirty="0" smtClean="0"/>
              <a:t>Q </a:t>
            </a:r>
            <a:r>
              <a:rPr lang="en-IN" dirty="0"/>
              <a:t>Extension Methods </a:t>
            </a:r>
            <a:r>
              <a:rPr lang="en-IN" dirty="0">
                <a:latin typeface="Consolas" panose="020B0609020204030204" pitchFamily="49" charset="0"/>
                <a:cs typeface="Consolas" panose="020B0609020204030204" pitchFamily="49" charset="0"/>
              </a:rPr>
              <a:t>Min</a:t>
            </a:r>
            <a:r>
              <a:rPr lang="en-IN" dirty="0"/>
              <a:t>, </a:t>
            </a:r>
            <a:r>
              <a:rPr lang="en-IN" dirty="0">
                <a:latin typeface="Consolas" panose="020B0609020204030204" pitchFamily="49" charset="0"/>
                <a:cs typeface="Consolas" panose="020B0609020204030204" pitchFamily="49" charset="0"/>
              </a:rPr>
              <a:t>Max</a:t>
            </a:r>
            <a:r>
              <a:rPr lang="en-IN" dirty="0"/>
              <a:t>, </a:t>
            </a:r>
            <a:r>
              <a:rPr lang="en-IN" dirty="0">
                <a:latin typeface="Consolas" panose="020B0609020204030204" pitchFamily="49" charset="0"/>
                <a:cs typeface="Consolas" panose="020B0609020204030204" pitchFamily="49" charset="0"/>
              </a:rPr>
              <a:t>Sum</a:t>
            </a:r>
            <a:r>
              <a:rPr lang="en-IN" dirty="0"/>
              <a:t> and </a:t>
            </a:r>
            <a:r>
              <a:rPr lang="en-IN" dirty="0">
                <a:latin typeface="Consolas" panose="020B0609020204030204" pitchFamily="49" charset="0"/>
                <a:cs typeface="Consolas" panose="020B0609020204030204" pitchFamily="49" charset="0"/>
              </a:rPr>
              <a:t>Average</a:t>
            </a:r>
          </a:p>
          <a:p>
            <a:pPr marL="487350" lvl="1" indent="0">
              <a:buNone/>
            </a:pPr>
            <a:r>
              <a:rPr lang="en-IN" dirty="0">
                <a:solidFill>
                  <a:schemeClr val="tx2"/>
                </a:solidFill>
              </a:rPr>
              <a:t>21.11.2</a:t>
            </a:r>
            <a:r>
              <a:rPr lang="en-IN" dirty="0"/>
              <a:t> </a:t>
            </a:r>
            <a:r>
              <a:rPr lang="en-IN" dirty="0">
                <a:latin typeface="Consolas" panose="020B0609020204030204" pitchFamily="49" charset="0"/>
                <a:cs typeface="Consolas" panose="020B0609020204030204" pitchFamily="49" charset="0"/>
              </a:rPr>
              <a:t>Aggregate</a:t>
            </a:r>
            <a:r>
              <a:rPr lang="en-IN" dirty="0"/>
              <a:t> Extension Method for Reduction Operations</a:t>
            </a:r>
          </a:p>
          <a:p>
            <a:pPr marL="487350" lvl="1" indent="0">
              <a:buNone/>
            </a:pPr>
            <a:r>
              <a:rPr lang="en-IN" dirty="0">
                <a:solidFill>
                  <a:schemeClr val="tx2"/>
                </a:solidFill>
              </a:rPr>
              <a:t>21.11.3</a:t>
            </a:r>
            <a:r>
              <a:rPr lang="en-IN" dirty="0"/>
              <a:t> The </a:t>
            </a:r>
            <a:r>
              <a:rPr lang="en-IN" dirty="0">
                <a:latin typeface="Consolas" panose="020B0609020204030204" pitchFamily="49" charset="0"/>
                <a:cs typeface="Consolas" panose="020B0609020204030204" pitchFamily="49" charset="0"/>
              </a:rPr>
              <a:t>Where</a:t>
            </a:r>
            <a:r>
              <a:rPr lang="en-IN" dirty="0"/>
              <a:t> Extension Method for Filtering Operations</a:t>
            </a:r>
          </a:p>
          <a:p>
            <a:pPr marL="487350" lvl="1" indent="0">
              <a:buNone/>
            </a:pPr>
            <a:r>
              <a:rPr lang="en-IN" dirty="0">
                <a:solidFill>
                  <a:schemeClr val="tx2"/>
                </a:solidFill>
              </a:rPr>
              <a:t>21.11.4</a:t>
            </a:r>
            <a:r>
              <a:rPr lang="en-IN" dirty="0"/>
              <a:t> </a:t>
            </a:r>
            <a:r>
              <a:rPr lang="en-IN" dirty="0">
                <a:latin typeface="Consolas" panose="020B0609020204030204" pitchFamily="49" charset="0"/>
                <a:cs typeface="Consolas" panose="020B0609020204030204" pitchFamily="49" charset="0"/>
              </a:rPr>
              <a:t>Select</a:t>
            </a:r>
            <a:r>
              <a:rPr lang="en-IN" dirty="0"/>
              <a:t> Extension Method for Mapping Operations</a:t>
            </a:r>
          </a:p>
        </p:txBody>
      </p:sp>
    </p:spTree>
    <p:extLst>
      <p:ext uri="{BB962C8B-B14F-4D97-AF65-F5344CB8AC3E}">
        <p14:creationId xmlns:p14="http://schemas.microsoft.com/office/powerpoint/2010/main" val="245711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(5 </a:t>
            </a:r>
            <a:r>
              <a:rPr lang="en-IN" sz="2000" b="0" dirty="0"/>
              <a:t>of </a:t>
            </a:r>
            <a:r>
              <a:rPr lang="en-IN" sz="2000" b="0" dirty="0" smtClean="0"/>
              <a:t>5)</a:t>
            </a:r>
            <a:endParaRPr lang="en-IN" dirty="0"/>
          </a:p>
        </p:txBody>
      </p:sp>
      <p:sp>
        <p:nvSpPr>
          <p:cNvPr id="3" name="Text Placeholder 2"/>
          <p:cNvSpPr>
            <a:spLocks noGrp="1"/>
          </p:cNvSpPr>
          <p:nvPr>
            <p:ph type="body" idx="1"/>
          </p:nvPr>
        </p:nvSpPr>
        <p:spPr/>
        <p:txBody>
          <a:bodyPr/>
          <a:lstStyle/>
          <a:p>
            <a:pPr marL="864000" indent="-864000">
              <a:buNone/>
            </a:pPr>
            <a:r>
              <a:rPr lang="en-IN" b="1" dirty="0">
                <a:solidFill>
                  <a:schemeClr val="tx2"/>
                </a:solidFill>
              </a:rPr>
              <a:t>21.12</a:t>
            </a:r>
            <a:r>
              <a:rPr lang="en-IN" b="1" dirty="0"/>
              <a:t> </a:t>
            </a:r>
            <a:r>
              <a:rPr lang="en-IN" dirty="0" smtClean="0"/>
              <a:t>P</a:t>
            </a:r>
            <a:r>
              <a:rPr lang="en-IN" sz="100" dirty="0" smtClean="0"/>
              <a:t> </a:t>
            </a:r>
            <a:r>
              <a:rPr lang="en-IN" dirty="0" smtClean="0"/>
              <a:t>L</a:t>
            </a:r>
            <a:r>
              <a:rPr lang="en-IN" sz="100" dirty="0" smtClean="0"/>
              <a:t> </a:t>
            </a:r>
            <a:r>
              <a:rPr lang="en-IN" dirty="0" smtClean="0"/>
              <a:t>I</a:t>
            </a:r>
            <a:r>
              <a:rPr lang="en-IN" sz="100" dirty="0" smtClean="0"/>
              <a:t> </a:t>
            </a:r>
            <a:r>
              <a:rPr lang="en-IN" dirty="0" smtClean="0"/>
              <a:t>N</a:t>
            </a:r>
            <a:r>
              <a:rPr lang="en-IN" sz="100" dirty="0" smtClean="0"/>
              <a:t> </a:t>
            </a:r>
            <a:r>
              <a:rPr lang="en-IN" dirty="0" smtClean="0"/>
              <a:t>Q</a:t>
            </a:r>
            <a:r>
              <a:rPr lang="en-IN" dirty="0"/>
              <a:t>: Improving </a:t>
            </a:r>
            <a:r>
              <a:rPr lang="en-IN" dirty="0" smtClean="0"/>
              <a:t>L</a:t>
            </a:r>
            <a:r>
              <a:rPr lang="en-IN" sz="100" dirty="0" smtClean="0"/>
              <a:t> </a:t>
            </a:r>
            <a:r>
              <a:rPr lang="en-IN" dirty="0" smtClean="0"/>
              <a:t>I</a:t>
            </a:r>
            <a:r>
              <a:rPr lang="en-IN" sz="100" dirty="0" smtClean="0"/>
              <a:t> </a:t>
            </a:r>
            <a:r>
              <a:rPr lang="en-IN" dirty="0" smtClean="0"/>
              <a:t>N</a:t>
            </a:r>
            <a:r>
              <a:rPr lang="en-IN" sz="100" dirty="0" smtClean="0"/>
              <a:t> </a:t>
            </a:r>
            <a:r>
              <a:rPr lang="en-IN" dirty="0" smtClean="0"/>
              <a:t>Q </a:t>
            </a:r>
            <a:r>
              <a:rPr lang="en-IN" dirty="0"/>
              <a:t>to Objects Performance with </a:t>
            </a:r>
            <a:r>
              <a:rPr lang="en-IN" dirty="0" smtClean="0"/>
              <a:t>Multicore</a:t>
            </a:r>
            <a:endParaRPr lang="en-IN" dirty="0"/>
          </a:p>
          <a:p>
            <a:pPr marL="864000" indent="-864000">
              <a:buNone/>
            </a:pPr>
            <a:r>
              <a:rPr lang="en-IN" b="1" dirty="0">
                <a:solidFill>
                  <a:schemeClr val="tx2"/>
                </a:solidFill>
              </a:rPr>
              <a:t>21.13</a:t>
            </a:r>
            <a:r>
              <a:rPr lang="en-IN" b="1" dirty="0"/>
              <a:t> </a:t>
            </a:r>
            <a:r>
              <a:rPr lang="en-IN" dirty="0"/>
              <a:t>(Optional) Covariance and Contravariance </a:t>
            </a:r>
            <a:r>
              <a:rPr lang="en-IN" dirty="0" smtClean="0"/>
              <a:t>for Generic </a:t>
            </a:r>
            <a:r>
              <a:rPr lang="en-IN" dirty="0"/>
              <a:t>Types</a:t>
            </a:r>
          </a:p>
          <a:p>
            <a:pPr marL="1252538" indent="-1252538">
              <a:buNone/>
            </a:pPr>
            <a:r>
              <a:rPr lang="en-IN" b="1" dirty="0">
                <a:solidFill>
                  <a:schemeClr val="tx2"/>
                </a:solidFill>
              </a:rPr>
              <a:t>21.14</a:t>
            </a:r>
            <a:r>
              <a:rPr lang="en-IN" b="1" dirty="0"/>
              <a:t> </a:t>
            </a:r>
            <a:r>
              <a:rPr lang="en-IN" dirty="0"/>
              <a:t>Wrap-Up</a:t>
            </a:r>
          </a:p>
        </p:txBody>
      </p:sp>
    </p:spTree>
    <p:extLst>
      <p:ext uri="{BB962C8B-B14F-4D97-AF65-F5344CB8AC3E}">
        <p14:creationId xmlns:p14="http://schemas.microsoft.com/office/powerpoint/2010/main" val="3614225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dirty="0"/>
              <a:t>Figure 21.1 Some Common Generic Collection Interfaces </a:t>
            </a:r>
            <a:r>
              <a:rPr lang="en-IN" sz="2000" b="0" dirty="0" smtClean="0"/>
              <a:t>(1 of 2)</a:t>
            </a:r>
            <a:endParaRPr lang="en-IN" sz="2000" b="0" dirty="0"/>
          </a:p>
        </p:txBody>
      </p:sp>
      <p:graphicFrame>
        <p:nvGraphicFramePr>
          <p:cNvPr id="7" name="Table 6" descr="The table of some common generic collection interfaces. A table title, some common generic collection interfaces. A table has 4 rows and 2 columns. The columns have the following headings from left to right, interface and description. The row entries are as follows. Row 1: interface, i enumerable, left angled bracket, t, right angled bracket; description, an object that can be enumerated for example, a for each loop can iterate over such an object’s elements. This interface contains one method, get enumerator, which returns an i enumerator left angle bracket t right angle bracket object, which, as you’ll see in section 21.3, can be used manually to iterate through a collection. In fact, for each uses a collection’s i enumerator, left angle bracket t right angle bracket, object behind the scenes. I collection left angle bracket t right angle bracket, extends i enumerable, left angle bracket t right angle bracket, so all collection classes implement i enumerable directly or indirectly. Row 2: interface, i collection, left angled bracket, t, right angled bracket; description, the interface from which interfaces i list left angle bracket t right angle bracket and i dictionary left angle bracket k, v right angle bracket inherit. Contains a count property to determine the size of a collection and a copy to method for copying a collection’s contents to a traditional array, and an is read only property. "/>
          <p:cNvGraphicFramePr>
            <a:graphicFrameLocks noGrp="1"/>
          </p:cNvGraphicFramePr>
          <p:nvPr>
            <p:extLst>
              <p:ext uri="{D42A27DB-BD31-4B8C-83A1-F6EECF244321}">
                <p14:modId xmlns:p14="http://schemas.microsoft.com/office/powerpoint/2010/main" val="579116583"/>
              </p:ext>
            </p:extLst>
          </p:nvPr>
        </p:nvGraphicFramePr>
        <p:xfrm>
          <a:off x="457201" y="1616984"/>
          <a:ext cx="8229600" cy="4663440"/>
        </p:xfrm>
        <a:graphic>
          <a:graphicData uri="http://schemas.openxmlformats.org/drawingml/2006/table">
            <a:tbl>
              <a:tblPr firstRow="1" bandRow="1">
                <a:tableStyleId>{40F9630F-82C1-40B7-BC3A-925EFCFF5E92}</a:tableStyleId>
              </a:tblPr>
              <a:tblGrid>
                <a:gridCol w="1996439">
                  <a:extLst>
                    <a:ext uri="{9D8B030D-6E8A-4147-A177-3AD203B41FA5}">
                      <a16:colId xmlns:a16="http://schemas.microsoft.com/office/drawing/2014/main" val="2993548163"/>
                    </a:ext>
                  </a:extLst>
                </a:gridCol>
                <a:gridCol w="6233161">
                  <a:extLst>
                    <a:ext uri="{9D8B030D-6E8A-4147-A177-3AD203B41FA5}">
                      <a16:colId xmlns:a16="http://schemas.microsoft.com/office/drawing/2014/main" val="4281475496"/>
                    </a:ext>
                  </a:extLst>
                </a:gridCol>
              </a:tblGrid>
              <a:tr h="204274">
                <a:tc>
                  <a:txBody>
                    <a:bodyPr/>
                    <a:lstStyle/>
                    <a:p>
                      <a:r>
                        <a:rPr lang="en-IN" sz="1800" b="1" i="0" u="none" strike="noStrike" cap="none" baseline="0" dirty="0" smtClean="0">
                          <a:solidFill>
                            <a:schemeClr val="dk1"/>
                          </a:solidFill>
                          <a:latin typeface="+mn-lt"/>
                          <a:ea typeface="Arial"/>
                          <a:cs typeface="Arial"/>
                          <a:sym typeface="Arial"/>
                        </a:rPr>
                        <a:t>Interface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i="0" u="none" strike="noStrike" cap="none" baseline="0" dirty="0" smtClean="0">
                          <a:solidFill>
                            <a:schemeClr val="dk1"/>
                          </a:solidFill>
                          <a:latin typeface="+mn-lt"/>
                          <a:ea typeface="Arial"/>
                          <a:cs typeface="Arial"/>
                          <a:sym typeface="Arial"/>
                        </a:rPr>
                        <a:t>Description</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860191"/>
                  </a:ext>
                </a:extLst>
              </a:tr>
              <a:tr h="1583125">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IEnumerable</a:t>
                      </a:r>
                      <a:r>
                        <a:rPr lang="en-IN" sz="1800" b="0" i="0" u="none" strike="noStrike" cap="none" baseline="0" dirty="0" smtClean="0">
                          <a:solidFill>
                            <a:schemeClr val="dk1"/>
                          </a:solidFill>
                          <a:latin typeface="+mn-lt"/>
                          <a:ea typeface="Arial"/>
                          <a:cs typeface="Arial"/>
                          <a:sym typeface="Arial"/>
                        </a:rPr>
                        <a:t>&lt;T&gt;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An object that can be enumerated—for example, a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foreach</a:t>
                      </a:r>
                      <a:r>
                        <a:rPr lang="en-IN" sz="1800" b="0" i="0" u="none" strike="noStrike" cap="none" baseline="0" dirty="0" smtClean="0">
                          <a:solidFill>
                            <a:schemeClr val="dk1"/>
                          </a:solidFill>
                          <a:latin typeface="+mn-lt"/>
                          <a:ea typeface="Arial"/>
                          <a:cs typeface="Arial"/>
                          <a:sym typeface="Arial"/>
                        </a:rPr>
                        <a:t> loop can iterate over such an object’s elements. This interface contains one method,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GetEnumerator</a:t>
                      </a:r>
                      <a:r>
                        <a:rPr lang="en-IN" sz="1800" b="0" i="0" u="none" strike="noStrike" cap="none" baseline="0" dirty="0" smtClean="0">
                          <a:solidFill>
                            <a:schemeClr val="dk1"/>
                          </a:solidFill>
                          <a:latin typeface="+mn-lt"/>
                          <a:ea typeface="Arial"/>
                          <a:cs typeface="Arial"/>
                          <a:sym typeface="Arial"/>
                        </a:rPr>
                        <a:t>, which returns an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IEnumerator</a:t>
                      </a:r>
                      <a:r>
                        <a:rPr lang="en-IN" sz="1800" b="0" i="0" u="none" strike="noStrike" cap="none" baseline="0" dirty="0" smtClean="0">
                          <a:solidFill>
                            <a:schemeClr val="dk1"/>
                          </a:solidFill>
                          <a:latin typeface="+mn-lt"/>
                          <a:ea typeface="Arial"/>
                          <a:cs typeface="Arial"/>
                          <a:sym typeface="Arial"/>
                        </a:rPr>
                        <a:t>&lt;T&gt; object, which (as you’ll see in Section 21.3) can be used manually to iterate through a collection. In fact, foreach uses a collection’s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IEnumerator</a:t>
                      </a:r>
                      <a:r>
                        <a:rPr lang="en-IN" sz="1800" b="0" i="0" u="none" strike="noStrike" cap="none" baseline="0" dirty="0" smtClean="0">
                          <a:solidFill>
                            <a:schemeClr val="dk1"/>
                          </a:solidFill>
                          <a:latin typeface="+mn-lt"/>
                          <a:ea typeface="Arial"/>
                          <a:cs typeface="Arial"/>
                          <a:sym typeface="Arial"/>
                        </a:rPr>
                        <a:t>&lt;T&gt; object behind the scenes.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r>
                        <a:rPr lang="en-IN" sz="1800" b="0" i="0" u="none" strike="noStrike" cap="none" baseline="0" dirty="0" smtClean="0">
                          <a:solidFill>
                            <a:schemeClr val="dk1"/>
                          </a:solidFill>
                          <a:latin typeface="+mn-lt"/>
                          <a:ea typeface="Arial"/>
                          <a:cs typeface="Arial"/>
                          <a:sym typeface="Arial"/>
                        </a:rPr>
                        <a:t>&lt;T&gt; extends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IEnumerable</a:t>
                      </a:r>
                      <a:r>
                        <a:rPr lang="en-IN" sz="1800" b="0" i="0" u="none" strike="noStrike" cap="none" baseline="0" dirty="0" smtClean="0">
                          <a:solidFill>
                            <a:schemeClr val="dk1"/>
                          </a:solidFill>
                          <a:latin typeface="+mn-lt"/>
                          <a:ea typeface="Arial"/>
                          <a:cs typeface="Arial"/>
                          <a:sym typeface="Arial"/>
                        </a:rPr>
                        <a:t>&lt;T&gt; so all collection classes implement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IEnumerable</a:t>
                      </a:r>
                      <a:r>
                        <a:rPr lang="en-IN" sz="1800" b="0" i="0" u="none" strike="noStrike" cap="none" baseline="0" dirty="0" smtClean="0">
                          <a:solidFill>
                            <a:schemeClr val="dk1"/>
                          </a:solidFill>
                          <a:latin typeface="+mn-lt"/>
                          <a:ea typeface="Arial"/>
                          <a:cs typeface="Arial"/>
                          <a:sym typeface="Arial"/>
                        </a:rPr>
                        <a:t> directly or indirectly.</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0179537"/>
                  </a:ext>
                </a:extLst>
              </a:tr>
              <a:tr h="817097">
                <a:tc>
                  <a:txBody>
                    <a:bodyPr/>
                    <a:lstStyle/>
                    <a:p>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ICollection</a:t>
                      </a:r>
                      <a:r>
                        <a:rPr lang="en-IN" sz="1800" b="0" i="0" u="none" strike="noStrike" cap="none" baseline="0" dirty="0" smtClean="0">
                          <a:solidFill>
                            <a:schemeClr val="dk1"/>
                          </a:solidFill>
                          <a:latin typeface="+mn-lt"/>
                          <a:ea typeface="Arial"/>
                          <a:cs typeface="Arial"/>
                          <a:sym typeface="Arial"/>
                        </a:rPr>
                        <a:t>&lt;T&gt;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cap="none" baseline="0" dirty="0" smtClean="0">
                          <a:solidFill>
                            <a:schemeClr val="dk1"/>
                          </a:solidFill>
                          <a:latin typeface="+mn-lt"/>
                          <a:ea typeface="Arial"/>
                          <a:cs typeface="Arial"/>
                          <a:sym typeface="Arial"/>
                        </a:rPr>
                        <a:t>The interface from which interfaces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IList</a:t>
                      </a:r>
                      <a:r>
                        <a:rPr lang="en-IN" sz="1800" b="0" i="0" u="none" strike="noStrike" cap="none" baseline="0" dirty="0" smtClean="0">
                          <a:solidFill>
                            <a:schemeClr val="dk1"/>
                          </a:solidFill>
                          <a:latin typeface="+mn-lt"/>
                          <a:ea typeface="Arial"/>
                          <a:cs typeface="Arial"/>
                          <a:sym typeface="Arial"/>
                        </a:rPr>
                        <a:t>&lt;T&gt; and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IDictionary</a:t>
                      </a:r>
                      <a:r>
                        <a:rPr lang="en-IN" sz="1800" b="0" i="0" u="none" strike="noStrike" cap="none" baseline="0" dirty="0" smtClean="0">
                          <a:solidFill>
                            <a:schemeClr val="dk1"/>
                          </a:solidFill>
                          <a:latin typeface="+mn-lt"/>
                          <a:ea typeface="Arial"/>
                          <a:cs typeface="Arial"/>
                          <a:sym typeface="Arial"/>
                        </a:rPr>
                        <a:t>&lt;K,V&gt; inherit. Contains a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Count</a:t>
                      </a:r>
                      <a:r>
                        <a:rPr lang="en-IN" sz="1800" b="0" i="0" u="none" strike="noStrike" cap="none" baseline="0" dirty="0" smtClean="0">
                          <a:solidFill>
                            <a:schemeClr val="dk1"/>
                          </a:solidFill>
                          <a:latin typeface="+mn-lt"/>
                          <a:ea typeface="Arial"/>
                          <a:cs typeface="Arial"/>
                          <a:sym typeface="Arial"/>
                        </a:rPr>
                        <a:t> property to determine the size of a collection and a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CopyTo</a:t>
                      </a:r>
                      <a:r>
                        <a:rPr lang="en-IN" sz="1800" b="0" i="0" u="none" strike="noStrike" cap="none" baseline="0" dirty="0" smtClean="0">
                          <a:solidFill>
                            <a:schemeClr val="dk1"/>
                          </a:solidFill>
                          <a:latin typeface="+mn-lt"/>
                          <a:ea typeface="Arial"/>
                          <a:cs typeface="Arial"/>
                          <a:sym typeface="Arial"/>
                        </a:rPr>
                        <a:t> method for copying a collection’s contents to a traditional array, and an </a:t>
                      </a:r>
                      <a:r>
                        <a:rPr lang="en-IN"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IsReadOnly</a:t>
                      </a:r>
                      <a:r>
                        <a:rPr lang="en-IN" sz="1800" b="0" i="0" u="none" strike="noStrike" cap="none" baseline="0" dirty="0" smtClean="0">
                          <a:solidFill>
                            <a:schemeClr val="dk1"/>
                          </a:solidFill>
                          <a:latin typeface="+mn-lt"/>
                          <a:ea typeface="Arial"/>
                          <a:cs typeface="Arial"/>
                          <a:sym typeface="Arial"/>
                        </a:rPr>
                        <a:t> property.</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331467"/>
                  </a:ext>
                </a:extLst>
              </a:tr>
            </a:tbl>
          </a:graphicData>
        </a:graphic>
      </p:graphicFrame>
    </p:spTree>
    <p:extLst>
      <p:ext uri="{BB962C8B-B14F-4D97-AF65-F5344CB8AC3E}">
        <p14:creationId xmlns:p14="http://schemas.microsoft.com/office/powerpoint/2010/main" val="2796372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8521</TotalTime>
  <Words>2056</Words>
  <Application>Microsoft Office PowerPoint</Application>
  <PresentationFormat>On-screen Show (4:3)</PresentationFormat>
  <Paragraphs>204</Paragraphs>
  <Slides>59</Slides>
  <Notes>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7"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 (1 of 2)</vt:lpstr>
      <vt:lpstr>Learning Objectives (2 of 2)</vt:lpstr>
      <vt:lpstr>Outline (1 of 5)</vt:lpstr>
      <vt:lpstr>Outline (2 of 5)</vt:lpstr>
      <vt:lpstr>Outline (3 of 5)</vt:lpstr>
      <vt:lpstr>Outline (4 of 5)</vt:lpstr>
      <vt:lpstr>Outline (5 of 5)</vt:lpstr>
      <vt:lpstr>Figure 21.1 Some Common Generic Collection Interfaces (1 of 2)</vt:lpstr>
      <vt:lpstr>Figure 21.1 Some Common Generic Collection Interfaces (2 of 2)</vt:lpstr>
      <vt:lpstr>Figure 21.2 Some .NET Framework Collection Classes (1 of 4)</vt:lpstr>
      <vt:lpstr>Figure 21.2 Some .NET Framework Collection Classes (2 of 4)</vt:lpstr>
      <vt:lpstr>Figure 21.2 Some .NET Framework Collection Classes (3 of 4)</vt:lpstr>
      <vt:lpstr>Figure 21.2 Some .NET Framework Collection Classes (4 of 4)</vt:lpstr>
      <vt:lpstr>Figure 21.3 Array Class static Methods for Common Array Manipulations (1 of 5)</vt:lpstr>
      <vt:lpstr>Figure 21.3 Array Class static Methods for Common Array Manipulations (2 of 5)</vt:lpstr>
      <vt:lpstr>Figure 21.3 Array Class static Methods for Common Array Manipulations (3 of 5)</vt:lpstr>
      <vt:lpstr>Figure 21.3 Array Class static Methods for Common Array Manipulations (4 of 5)</vt:lpstr>
      <vt:lpstr>Figure 21.3 Array Class static Methods for Common Array Manipulations (5 of 5)</vt:lpstr>
      <vt:lpstr>Common Programming Error 21.1</vt:lpstr>
      <vt:lpstr>Performance Tip 21.1</vt:lpstr>
      <vt:lpstr>Performance Tip 21.2</vt:lpstr>
      <vt:lpstr>Figure 21.4 App Counts the Number of Occurrences of Each Word in a string and Stores Them in a Generic Sorted Dictionary (1 of 5)</vt:lpstr>
      <vt:lpstr>Figure 21.4 App Counts the Number of Occurrences of Each Word in a string and Stores Them in a Generic Sorted Dictionary (2 of 5)</vt:lpstr>
      <vt:lpstr>Figure 21.4 App Counts the Number of Occurrences of Each Word in a string and Stores Them in a Generic Sorted Dictionary (3 of 5)</vt:lpstr>
      <vt:lpstr>Figure 21.4 App Counts the Number of Occurrences of Each Word in a string and Stores Them in a Generic Sorted Dictionary (4 of 5)</vt:lpstr>
      <vt:lpstr>Figure 21.4 App Counts the Number of Occurrences of Each Word in a string and Stores Them in a Generic Sorted Dictionary (5 of 5)</vt:lpstr>
      <vt:lpstr>Common Programming Error 21.2</vt:lpstr>
      <vt:lpstr>Common Programming Error 21.3</vt:lpstr>
      <vt:lpstr>Figure 21.5 Using LinkedLists (1 of 8)</vt:lpstr>
      <vt:lpstr>Figure 21.5 Using LinkedLists (2 of 8)</vt:lpstr>
      <vt:lpstr>Figure 21.5 Using LinkedLists (3 of 8)</vt:lpstr>
      <vt:lpstr>Figure 21.5 Using LinkedLists (4 of 8)</vt:lpstr>
      <vt:lpstr>Figure 21.5 Using LinkedLists (5 of 8)</vt:lpstr>
      <vt:lpstr>Figure 21.5 Using LinkedLists (6 of 8)</vt:lpstr>
      <vt:lpstr>Figure 21.5 Using LinkedLists (7 of 8)</vt:lpstr>
      <vt:lpstr>Figure 21.5 Using LinkedLists (8 of 8)</vt:lpstr>
      <vt:lpstr>Software Engineering Observation 21.1</vt:lpstr>
      <vt:lpstr>Figure 21.6 Using Delegates to Pass Functions as Arguments (1 of 5)</vt:lpstr>
      <vt:lpstr>Figure 21.6 Using Delegates to Pass Functions as Arguments (2 of 5)</vt:lpstr>
      <vt:lpstr>Figure 21.6 Using Delegates to Pass Functions as Arguments (3 of 5)</vt:lpstr>
      <vt:lpstr>Figure 21.6 Using Delegates to Pass Functions as Arguments (4 of 5)</vt:lpstr>
      <vt:lpstr>Figure 21.6 Using Delegates to Pass Functions as Arguments (5 of 5)</vt:lpstr>
      <vt:lpstr>Figure 21.7 Using Lambda Expressions (1 of 5)</vt:lpstr>
      <vt:lpstr>Figure 21.7 Using Lambda Expressions (2 of 5)</vt:lpstr>
      <vt:lpstr>Figure 21.7 Using Lambda Expressions (3 of 5)</vt:lpstr>
      <vt:lpstr>Figure 21.7 Using Lambda Expressions (4 of 5)</vt:lpstr>
      <vt:lpstr>Figure 21.7 Using Lambda Expressions (5 of 5)</vt:lpstr>
      <vt:lpstr>Figure 21.8 Functional Programming with L I N Q Extension Methods and Lambdas (1 of 4)</vt:lpstr>
      <vt:lpstr>Figure 21.8 Functional Programming with L I N Q Extension Methods and Lambdas (2 of 4)</vt:lpstr>
      <vt:lpstr>Figure 21.8 Functional Programming with L I N Q Extension Methods and Lambdas (3 of 4)</vt:lpstr>
      <vt:lpstr>Figure 21.8 Functional Programming with L I N Q Extension Methods and Lambdas (4 of 4)</vt:lpstr>
      <vt:lpstr>Figure 21.9 Comparing Performance of L I N Q and P L I N Q Min, Max and Average Methods (1 of 6)</vt:lpstr>
      <vt:lpstr>Figure 21.9 Comparing Performance of L I N Q and P L I N Q Min, Max and Average Methods (2 of 6)</vt:lpstr>
      <vt:lpstr>Figure 21.9 Comparing Performance of L I N Q and P L I N Q Min, Max and Average Methods (3 of 6)</vt:lpstr>
      <vt:lpstr>Figure 21.9 Comparing Performance of L I N Q and P L I N Q Min, Max and Average Methods (4 of 6)</vt:lpstr>
      <vt:lpstr>Figure 21.9 Comparing Performance of L I N Q and P L I N Q Min, Max and Average Methods (5 of 6)</vt:lpstr>
      <vt:lpstr>Figure 21.9 Comparing Performance of L I N Q and P L I N Q Min, Max and Average Methods (6 of 6)</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826</cp:revision>
  <dcterms:modified xsi:type="dcterms:W3CDTF">2018-03-02T04:48:35Z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